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16"/>
  </p:notesMasterIdLst>
  <p:sldIdLst>
    <p:sldId id="257" r:id="rId2"/>
    <p:sldId id="258" r:id="rId3"/>
    <p:sldId id="259" r:id="rId4"/>
    <p:sldId id="261" r:id="rId5"/>
    <p:sldId id="271" r:id="rId6"/>
    <p:sldId id="263" r:id="rId7"/>
    <p:sldId id="264" r:id="rId8"/>
    <p:sldId id="265" r:id="rId9"/>
    <p:sldId id="272" r:id="rId10"/>
    <p:sldId id="267" r:id="rId11"/>
    <p:sldId id="268" r:id="rId12"/>
    <p:sldId id="269" r:id="rId13"/>
    <p:sldId id="274" r:id="rId14"/>
    <p:sldId id="275"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87D2013-CF2A-49E3-9232-CD432C1E5C08}">
          <p14:sldIdLst>
            <p14:sldId id="257"/>
          </p14:sldIdLst>
        </p14:section>
        <p14:section name="Untitled Section" id="{7FC865E8-DA42-4FF3-8CEB-9F639FDFEAFC}">
          <p14:sldIdLst>
            <p14:sldId id="258"/>
            <p14:sldId id="259"/>
            <p14:sldId id="261"/>
            <p14:sldId id="271"/>
            <p14:sldId id="263"/>
            <p14:sldId id="264"/>
            <p14:sldId id="265"/>
            <p14:sldId id="272"/>
            <p14:sldId id="267"/>
            <p14:sldId id="268"/>
            <p14:sldId id="269"/>
            <p14:sldId id="274"/>
            <p14:sldId id="27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644A40"/>
    <a:srgbClr val="523D34"/>
    <a:srgbClr val="663300"/>
    <a:srgbClr val="141414"/>
    <a:srgbClr val="969696"/>
    <a:srgbClr val="353537"/>
    <a:srgbClr val="181C22"/>
    <a:srgbClr val="8F6B5B"/>
    <a:srgbClr val="6600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29" autoAdjust="0"/>
    <p:restoredTop sz="94660"/>
  </p:normalViewPr>
  <p:slideViewPr>
    <p:cSldViewPr snapToGrid="0">
      <p:cViewPr varScale="1">
        <p:scale>
          <a:sx n="92" d="100"/>
          <a:sy n="92" d="100"/>
        </p:scale>
        <p:origin x="96" y="1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hdphoto3.wdp>
</file>

<file path=ppt/media/hdphoto4.wdp>
</file>

<file path=ppt/media/image1.jpg>
</file>

<file path=ppt/media/image10.jpg>
</file>

<file path=ppt/media/image11.jpg>
</file>

<file path=ppt/media/image12.jpg>
</file>

<file path=ppt/media/image13.png>
</file>

<file path=ppt/media/image14.jpg>
</file>

<file path=ppt/media/image2.jpg>
</file>

<file path=ppt/media/image3.png>
</file>

<file path=ppt/media/image4.png>
</file>

<file path=ppt/media/image5.jpg>
</file>

<file path=ppt/media/image6.jpe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2AEB94-EDAE-44B7-A29A-18550AF119B4}" type="datetimeFigureOut">
              <a:rPr lang="en-GB" smtClean="0"/>
              <a:t>18/02/2025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A1705B-9696-4C3C-9A52-BC6E9144FE96}" type="slidenum">
              <a:rPr lang="en-GB" smtClean="0"/>
              <a:t>‹#›</a:t>
            </a:fld>
            <a:endParaRPr lang="en-GB"/>
          </a:p>
        </p:txBody>
      </p:sp>
    </p:spTree>
    <p:extLst>
      <p:ext uri="{BB962C8B-B14F-4D97-AF65-F5344CB8AC3E}">
        <p14:creationId xmlns:p14="http://schemas.microsoft.com/office/powerpoint/2010/main" val="31592200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9469C4AF-3E65-49F2-ADD4-19586AEAD987}" type="datetimeFigureOut">
              <a:rPr lang="en-GB" smtClean="0"/>
              <a:t>18/02/2025</a:t>
            </a:fld>
            <a:endParaRPr lang="en-GB"/>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GB"/>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1D6A4E31-FB90-4065-A8E7-F9A508B3B506}" type="slidenum">
              <a:rPr lang="en-GB" smtClean="0"/>
              <a:t>‹#›</a:t>
            </a:fld>
            <a:endParaRPr lang="en-GB"/>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6994010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69C4AF-3E65-49F2-ADD4-19586AEAD987}" type="datetimeFigureOut">
              <a:rPr lang="en-GB" smtClean="0"/>
              <a:t>18/02/2025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D6A4E31-FB90-4065-A8E7-F9A508B3B506}" type="slidenum">
              <a:rPr lang="en-GB" smtClean="0"/>
              <a:t>‹#›</a:t>
            </a:fld>
            <a:endParaRPr lang="en-GB"/>
          </a:p>
        </p:txBody>
      </p:sp>
    </p:spTree>
    <p:extLst>
      <p:ext uri="{BB962C8B-B14F-4D97-AF65-F5344CB8AC3E}">
        <p14:creationId xmlns:p14="http://schemas.microsoft.com/office/powerpoint/2010/main" val="7397537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69C4AF-3E65-49F2-ADD4-19586AEAD987}" type="datetimeFigureOut">
              <a:rPr lang="en-GB" smtClean="0"/>
              <a:t>18/02/2025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D6A4E31-FB90-4065-A8E7-F9A508B3B506}" type="slidenum">
              <a:rPr lang="en-GB" smtClean="0"/>
              <a:t>‹#›</a:t>
            </a:fld>
            <a:endParaRPr lang="en-GB"/>
          </a:p>
        </p:txBody>
      </p:sp>
    </p:spTree>
    <p:extLst>
      <p:ext uri="{BB962C8B-B14F-4D97-AF65-F5344CB8AC3E}">
        <p14:creationId xmlns:p14="http://schemas.microsoft.com/office/powerpoint/2010/main" val="16958768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69C4AF-3E65-49F2-ADD4-19586AEAD987}" type="datetimeFigureOut">
              <a:rPr lang="en-GB" smtClean="0"/>
              <a:t>18/02/2025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D6A4E31-FB90-4065-A8E7-F9A508B3B506}" type="slidenum">
              <a:rPr lang="en-GB" smtClean="0"/>
              <a:t>‹#›</a:t>
            </a:fld>
            <a:endParaRPr lang="en-GB"/>
          </a:p>
        </p:txBody>
      </p:sp>
    </p:spTree>
    <p:extLst>
      <p:ext uri="{BB962C8B-B14F-4D97-AF65-F5344CB8AC3E}">
        <p14:creationId xmlns:p14="http://schemas.microsoft.com/office/powerpoint/2010/main" val="25478246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469C4AF-3E65-49F2-ADD4-19586AEAD987}" type="datetimeFigureOut">
              <a:rPr lang="en-GB" smtClean="0"/>
              <a:t>18/02/2025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D6A4E31-FB90-4065-A8E7-F9A508B3B506}" type="slidenum">
              <a:rPr lang="en-GB" smtClean="0"/>
              <a:t>‹#›</a:t>
            </a:fld>
            <a:endParaRPr lang="en-GB"/>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430809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469C4AF-3E65-49F2-ADD4-19586AEAD987}" type="datetimeFigureOut">
              <a:rPr lang="en-GB" smtClean="0"/>
              <a:t>18/02/2025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D6A4E31-FB90-4065-A8E7-F9A508B3B506}" type="slidenum">
              <a:rPr lang="en-GB" smtClean="0"/>
              <a:t>‹#›</a:t>
            </a:fld>
            <a:endParaRPr lang="en-GB"/>
          </a:p>
        </p:txBody>
      </p:sp>
    </p:spTree>
    <p:extLst>
      <p:ext uri="{BB962C8B-B14F-4D97-AF65-F5344CB8AC3E}">
        <p14:creationId xmlns:p14="http://schemas.microsoft.com/office/powerpoint/2010/main" val="16540672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469C4AF-3E65-49F2-ADD4-19586AEAD987}" type="datetimeFigureOut">
              <a:rPr lang="en-GB" smtClean="0"/>
              <a:t>18/02/2025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D6A4E31-FB90-4065-A8E7-F9A508B3B506}" type="slidenum">
              <a:rPr lang="en-GB" smtClean="0"/>
              <a:t>‹#›</a:t>
            </a:fld>
            <a:endParaRPr lang="en-GB"/>
          </a:p>
        </p:txBody>
      </p:sp>
    </p:spTree>
    <p:extLst>
      <p:ext uri="{BB962C8B-B14F-4D97-AF65-F5344CB8AC3E}">
        <p14:creationId xmlns:p14="http://schemas.microsoft.com/office/powerpoint/2010/main" val="11394631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469C4AF-3E65-49F2-ADD4-19586AEAD987}" type="datetimeFigureOut">
              <a:rPr lang="en-GB" smtClean="0"/>
              <a:t>18/02/2025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D6A4E31-FB90-4065-A8E7-F9A508B3B506}" type="slidenum">
              <a:rPr lang="en-GB" smtClean="0"/>
              <a:t>‹#›</a:t>
            </a:fld>
            <a:endParaRPr lang="en-GB"/>
          </a:p>
        </p:txBody>
      </p:sp>
    </p:spTree>
    <p:extLst>
      <p:ext uri="{BB962C8B-B14F-4D97-AF65-F5344CB8AC3E}">
        <p14:creationId xmlns:p14="http://schemas.microsoft.com/office/powerpoint/2010/main" val="1481490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469C4AF-3E65-49F2-ADD4-19586AEAD987}" type="datetimeFigureOut">
              <a:rPr lang="en-GB" smtClean="0"/>
              <a:t>18/02/2025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D6A4E31-FB90-4065-A8E7-F9A508B3B506}" type="slidenum">
              <a:rPr lang="en-GB" smtClean="0"/>
              <a:t>‹#›</a:t>
            </a:fld>
            <a:endParaRPr lang="en-GB"/>
          </a:p>
        </p:txBody>
      </p:sp>
    </p:spTree>
    <p:extLst>
      <p:ext uri="{BB962C8B-B14F-4D97-AF65-F5344CB8AC3E}">
        <p14:creationId xmlns:p14="http://schemas.microsoft.com/office/powerpoint/2010/main" val="6329823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469C4AF-3E65-49F2-ADD4-19586AEAD987}" type="datetimeFigureOut">
              <a:rPr lang="en-GB" smtClean="0"/>
              <a:t>18/02/2025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D6A4E31-FB90-4065-A8E7-F9A508B3B506}" type="slidenum">
              <a:rPr lang="en-GB" smtClean="0"/>
              <a:t>‹#›</a:t>
            </a:fld>
            <a:endParaRPr lang="en-GB"/>
          </a:p>
        </p:txBody>
      </p:sp>
    </p:spTree>
    <p:extLst>
      <p:ext uri="{BB962C8B-B14F-4D97-AF65-F5344CB8AC3E}">
        <p14:creationId xmlns:p14="http://schemas.microsoft.com/office/powerpoint/2010/main" val="751043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469C4AF-3E65-49F2-ADD4-19586AEAD987}" type="datetimeFigureOut">
              <a:rPr lang="en-GB" smtClean="0"/>
              <a:t>18/02/2025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D6A4E31-FB90-4065-A8E7-F9A508B3B506}" type="slidenum">
              <a:rPr lang="en-GB" smtClean="0"/>
              <a:t>‹#›</a:t>
            </a:fld>
            <a:endParaRPr lang="en-GB"/>
          </a:p>
        </p:txBody>
      </p:sp>
    </p:spTree>
    <p:extLst>
      <p:ext uri="{BB962C8B-B14F-4D97-AF65-F5344CB8AC3E}">
        <p14:creationId xmlns:p14="http://schemas.microsoft.com/office/powerpoint/2010/main" val="25228314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353537">
                <a:alpha val="32000"/>
              </a:srgbClr>
            </a:gs>
            <a:gs pos="100000">
              <a:schemeClr val="accent1">
                <a:lumMod val="45000"/>
                <a:lumOff val="55000"/>
              </a:schemeClr>
            </a:gs>
            <a:gs pos="100000">
              <a:schemeClr val="accent1">
                <a:alpha val="25000"/>
                <a:lumMod val="0"/>
              </a:schemeClr>
            </a:gs>
            <a:gs pos="38000">
              <a:schemeClr val="accent1">
                <a:lumMod val="0"/>
                <a:lumOff val="100000"/>
                <a:alpha val="8000"/>
              </a:schemeClr>
            </a:gs>
          </a:gsLst>
          <a:path path="circle">
            <a:fillToRect l="100000" t="100000"/>
          </a:path>
          <a:tileRect/>
        </a:gradFill>
        <a:effectLst/>
      </p:bgPr>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9469C4AF-3E65-49F2-ADD4-19586AEAD987}" type="datetimeFigureOut">
              <a:rPr lang="en-GB" smtClean="0"/>
              <a:t>18/02/2025</a:t>
            </a:fld>
            <a:endParaRPr lang="en-GB"/>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GB"/>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1D6A4E31-FB90-4065-A8E7-F9A508B3B506}" type="slidenum">
              <a:rPr lang="en-GB" smtClean="0"/>
              <a:t>‹#›</a:t>
            </a:fld>
            <a:endParaRPr lang="en-GB"/>
          </a:p>
        </p:txBody>
      </p:sp>
    </p:spTree>
    <p:extLst>
      <p:ext uri="{BB962C8B-B14F-4D97-AF65-F5344CB8AC3E}">
        <p14:creationId xmlns:p14="http://schemas.microsoft.com/office/powerpoint/2010/main" val="46067645"/>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7.png"/><Relationship Id="rId1" Type="http://schemas.openxmlformats.org/officeDocument/2006/relationships/slideLayout" Target="../slideLayouts/slideLayout6.xml"/><Relationship Id="rId4" Type="http://schemas.openxmlformats.org/officeDocument/2006/relationships/image" Target="../media/image8.jpg"/></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259EC0E-554C-40E0-AA64-041C804DEA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AE77A02B-2D19-4BE4-B5A3-6F8D0C85BB98}"/>
              </a:ext>
            </a:extLst>
          </p:cNvPr>
          <p:cNvSpPr/>
          <p:nvPr/>
        </p:nvSpPr>
        <p:spPr>
          <a:xfrm>
            <a:off x="7813040" y="5181600"/>
            <a:ext cx="4247803" cy="1487980"/>
          </a:xfrm>
          <a:prstGeom prst="rect">
            <a:avLst/>
          </a:prstGeom>
          <a:solidFill>
            <a:schemeClr val="tx1">
              <a:lumMod val="95000"/>
              <a:lumOff val="5000"/>
              <a:alpha val="56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a-GE" dirty="0"/>
          </a:p>
          <a:p>
            <a:pPr algn="ctr"/>
            <a:r>
              <a:rPr lang="ka-GE" dirty="0">
                <a:effectLst>
                  <a:outerShdw blurRad="38100" dist="38100" dir="2700000" algn="tl">
                    <a:srgbClr val="000000">
                      <a:alpha val="43137"/>
                    </a:srgbClr>
                  </a:outerShdw>
                </a:effectLst>
              </a:rPr>
              <a:t>ლექტორი: ნიკა  ასანიძე;</a:t>
            </a:r>
          </a:p>
          <a:p>
            <a:pPr algn="ctr"/>
            <a:endParaRPr lang="ka-GE" sz="400" dirty="0">
              <a:effectLst>
                <a:outerShdw blurRad="38100" dist="38100" dir="2700000" algn="tl">
                  <a:srgbClr val="000000">
                    <a:alpha val="43137"/>
                  </a:srgbClr>
                </a:outerShdw>
              </a:effectLst>
            </a:endParaRPr>
          </a:p>
          <a:p>
            <a:pPr algn="ctr"/>
            <a:r>
              <a:rPr lang="ka-GE" dirty="0">
                <a:effectLst>
                  <a:outerShdw blurRad="38100" dist="38100" dir="2700000" algn="tl">
                    <a:srgbClr val="000000">
                      <a:alpha val="43137"/>
                    </a:srgbClr>
                  </a:outerShdw>
                </a:effectLst>
              </a:rPr>
              <a:t>ს</a:t>
            </a:r>
            <a:r>
              <a:rPr lang="ka-GE" sz="1600" dirty="0">
                <a:effectLst>
                  <a:outerShdw blurRad="38100" dist="38100" dir="2700000" algn="tl">
                    <a:srgbClr val="000000">
                      <a:alpha val="43137"/>
                    </a:srgbClr>
                  </a:outerShdw>
                </a:effectLst>
              </a:rPr>
              <a:t>ტუდენტი: ლინა ფარეულიძე </a:t>
            </a:r>
          </a:p>
          <a:p>
            <a:pPr algn="ctr"/>
            <a:r>
              <a:rPr lang="ka-GE" dirty="0">
                <a:effectLst>
                  <a:outerShdw blurRad="38100" dist="38100" dir="2700000" algn="tl">
                    <a:srgbClr val="000000">
                      <a:alpha val="43137"/>
                    </a:srgbClr>
                  </a:outerShdw>
                </a:effectLst>
              </a:rPr>
              <a:t> </a:t>
            </a:r>
            <a:endParaRPr lang="en-GB" dirty="0">
              <a:effectLst>
                <a:outerShdw blurRad="38100" dist="38100" dir="2700000" algn="tl">
                  <a:srgbClr val="000000">
                    <a:alpha val="43137"/>
                  </a:srgbClr>
                </a:outerShdw>
              </a:effectLst>
            </a:endParaRPr>
          </a:p>
        </p:txBody>
      </p:sp>
      <p:sp>
        <p:nvSpPr>
          <p:cNvPr id="6" name="Rectangle 5">
            <a:extLst>
              <a:ext uri="{FF2B5EF4-FFF2-40B4-BE49-F238E27FC236}">
                <a16:creationId xmlns:a16="http://schemas.microsoft.com/office/drawing/2014/main" id="{D4A111F5-9ED0-40A7-8E28-3955C737E28F}"/>
              </a:ext>
            </a:extLst>
          </p:cNvPr>
          <p:cNvSpPr/>
          <p:nvPr/>
        </p:nvSpPr>
        <p:spPr>
          <a:xfrm>
            <a:off x="3535680" y="1645920"/>
            <a:ext cx="5963919" cy="1263765"/>
          </a:xfrm>
          <a:prstGeom prst="rect">
            <a:avLst/>
          </a:prstGeom>
          <a:solidFill>
            <a:schemeClr val="tx1">
              <a:lumMod val="85000"/>
              <a:lumOff val="15000"/>
              <a:alpha val="34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a-GE" sz="4000" b="1" dirty="0">
                <a:ln>
                  <a:solidFill>
                    <a:schemeClr val="tx1">
                      <a:lumMod val="95000"/>
                      <a:lumOff val="5000"/>
                    </a:schemeClr>
                  </a:solidFill>
                </a:ln>
                <a:solidFill>
                  <a:schemeClr val="bg1"/>
                </a:solidFill>
                <a:effectLst>
                  <a:outerShdw blurRad="50800" dist="38100" dir="10800000" algn="r" rotWithShape="0">
                    <a:prstClr val="black">
                      <a:alpha val="40000"/>
                    </a:prstClr>
                  </a:outerShdw>
                </a:effectLst>
              </a:rPr>
              <a:t>ბიზნეს</a:t>
            </a:r>
            <a:r>
              <a:rPr lang="ka-GE" sz="4000" b="1" dirty="0">
                <a:ln>
                  <a:solidFill>
                    <a:schemeClr val="tx1">
                      <a:lumMod val="95000"/>
                      <a:lumOff val="5000"/>
                    </a:schemeClr>
                  </a:solidFill>
                </a:ln>
                <a:gradFill flip="none" rotWithShape="1">
                  <a:gsLst>
                    <a:gs pos="93500">
                      <a:srgbClr val="686868"/>
                    </a:gs>
                    <a:gs pos="90000">
                      <a:srgbClr val="5B5B5B"/>
                    </a:gs>
                    <a:gs pos="83000">
                      <a:srgbClr val="414141"/>
                    </a:gs>
                    <a:gs pos="69000">
                      <a:schemeClr val="tx1">
                        <a:lumMod val="95000"/>
                        <a:lumOff val="5000"/>
                      </a:schemeClr>
                    </a:gs>
                    <a:gs pos="57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a:outerShdw blurRad="50800" dist="38100" dir="10800000" algn="r" rotWithShape="0">
                    <a:prstClr val="black">
                      <a:alpha val="40000"/>
                    </a:prstClr>
                  </a:outerShdw>
                </a:effectLst>
              </a:rPr>
              <a:t> </a:t>
            </a:r>
            <a:r>
              <a:rPr lang="ka-GE" sz="4000" b="1" dirty="0">
                <a:ln>
                  <a:solidFill>
                    <a:schemeClr val="tx1">
                      <a:lumMod val="95000"/>
                      <a:lumOff val="5000"/>
                    </a:schemeClr>
                  </a:solidFill>
                </a:ln>
                <a:solidFill>
                  <a:schemeClr val="bg1"/>
                </a:solidFill>
                <a:effectLst>
                  <a:outerShdw blurRad="50800" dist="38100" dir="10800000" algn="r" rotWithShape="0">
                    <a:prstClr val="black">
                      <a:alpha val="40000"/>
                    </a:prstClr>
                  </a:outerShdw>
                </a:effectLst>
              </a:rPr>
              <a:t>გეგმა</a:t>
            </a:r>
            <a:endParaRPr lang="en-GB" sz="4000" b="1" dirty="0">
              <a:ln>
                <a:solidFill>
                  <a:schemeClr val="tx1">
                    <a:lumMod val="95000"/>
                    <a:lumOff val="5000"/>
                  </a:schemeClr>
                </a:solidFill>
              </a:ln>
              <a:effectLst>
                <a:outerShdw blurRad="50800" dist="38100" dir="10800000" algn="r" rotWithShape="0">
                  <a:prstClr val="black">
                    <a:alpha val="40000"/>
                  </a:prstClr>
                </a:outerShdw>
              </a:effectLst>
            </a:endParaRPr>
          </a:p>
        </p:txBody>
      </p:sp>
    </p:spTree>
    <p:extLst>
      <p:ext uri="{BB962C8B-B14F-4D97-AF65-F5344CB8AC3E}">
        <p14:creationId xmlns:p14="http://schemas.microsoft.com/office/powerpoint/2010/main" val="14040330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ADFDB0C-6E57-4868-B506-9957D9326F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AA5FB48-3B02-4D26-B252-3DC7B854BCAC}"/>
              </a:ext>
            </a:extLst>
          </p:cNvPr>
          <p:cNvSpPr>
            <a:spLocks noGrp="1"/>
          </p:cNvSpPr>
          <p:nvPr>
            <p:ph type="title"/>
          </p:nvPr>
        </p:nvSpPr>
        <p:spPr>
          <a:xfrm>
            <a:off x="66501" y="133519"/>
            <a:ext cx="2443007" cy="357448"/>
          </a:xfrm>
          <a:solidFill>
            <a:schemeClr val="tx1">
              <a:lumMod val="75000"/>
              <a:lumOff val="25000"/>
            </a:schemeClr>
          </a:solidFill>
          <a:ln>
            <a:solidFill>
              <a:schemeClr val="accent2">
                <a:lumMod val="75000"/>
              </a:schemeClr>
            </a:solidFill>
          </a:ln>
          <a:effectLst>
            <a:outerShdw blurRad="44450" dist="27940" dir="5400000" algn="ctr">
              <a:srgbClr val="000000">
                <a:alpha val="32000"/>
              </a:srgbClr>
            </a:outerShdw>
          </a:effectLst>
        </p:spPr>
        <p:style>
          <a:lnRef idx="1">
            <a:schemeClr val="accent3"/>
          </a:lnRef>
          <a:fillRef idx="2">
            <a:schemeClr val="accent3"/>
          </a:fillRef>
          <a:effectRef idx="1">
            <a:schemeClr val="accent3"/>
          </a:effectRef>
          <a:fontRef idx="minor">
            <a:schemeClr val="dk1"/>
          </a:fontRef>
        </p:style>
        <p:txBody>
          <a:bodyPr>
            <a:noAutofit/>
          </a:bodyPr>
          <a:lstStyle/>
          <a:p>
            <a:pPr algn="ctr"/>
            <a:r>
              <a:rPr lang="en-US" sz="1600" dirty="0">
                <a:solidFill>
                  <a:schemeClr val="bg1"/>
                </a:solidFill>
              </a:rPr>
              <a:t>SWOT</a:t>
            </a:r>
            <a:r>
              <a:rPr lang="ka-GE" sz="1600" dirty="0">
                <a:solidFill>
                  <a:schemeClr val="bg1"/>
                </a:solidFill>
              </a:rPr>
              <a:t> ანალიზი</a:t>
            </a:r>
            <a:endParaRPr lang="en-GB" sz="1600" dirty="0">
              <a:solidFill>
                <a:schemeClr val="bg1"/>
              </a:solidFill>
            </a:endParaRPr>
          </a:p>
        </p:txBody>
      </p:sp>
      <p:sp>
        <p:nvSpPr>
          <p:cNvPr id="10" name="Flowchart: Process 9">
            <a:extLst>
              <a:ext uri="{FF2B5EF4-FFF2-40B4-BE49-F238E27FC236}">
                <a16:creationId xmlns:a16="http://schemas.microsoft.com/office/drawing/2014/main" id="{70A0DD6F-2698-4C96-8E61-ADD476C85166}"/>
              </a:ext>
            </a:extLst>
          </p:cNvPr>
          <p:cNvSpPr/>
          <p:nvPr/>
        </p:nvSpPr>
        <p:spPr>
          <a:xfrm>
            <a:off x="1058545" y="1159668"/>
            <a:ext cx="3691509" cy="1948656"/>
          </a:xfrm>
          <a:prstGeom prst="flowChartProcess">
            <a:avLst/>
          </a:prstGeom>
          <a:solidFill>
            <a:schemeClr val="accent1">
              <a:alpha val="36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ka-GE" sz="1600" dirty="0"/>
              <a:t>           სიძლიერე</a:t>
            </a:r>
          </a:p>
          <a:p>
            <a:pPr marL="285750" indent="-285750">
              <a:buFont typeface="Wingdings" panose="05000000000000000000" pitchFamily="2" charset="2"/>
              <a:buChar char="§"/>
            </a:pPr>
            <a:endParaRPr lang="ka-GE" sz="1600" dirty="0"/>
          </a:p>
          <a:p>
            <a:endParaRPr lang="ka-GE" sz="1600" dirty="0"/>
          </a:p>
          <a:p>
            <a:pPr marL="285750" indent="-285750">
              <a:buFont typeface="Wingdings" panose="05000000000000000000" pitchFamily="2" charset="2"/>
              <a:buChar char="§"/>
            </a:pPr>
            <a:r>
              <a:rPr lang="ka-GE" sz="1600" dirty="0"/>
              <a:t>გამოცდილი ინსტრუქტორები;</a:t>
            </a:r>
            <a:endParaRPr lang="en-US" sz="1600" dirty="0"/>
          </a:p>
          <a:p>
            <a:pPr marL="285750" indent="-285750">
              <a:buFont typeface="Wingdings" panose="05000000000000000000" pitchFamily="2" charset="2"/>
              <a:buChar char="§"/>
            </a:pPr>
            <a:r>
              <a:rPr lang="en-US" sz="1600" dirty="0"/>
              <a:t>CW</a:t>
            </a:r>
            <a:r>
              <a:rPr lang="ka-GE" sz="1600" dirty="0"/>
              <a:t> - აპლიკაცია;</a:t>
            </a:r>
          </a:p>
          <a:p>
            <a:pPr marL="285750" indent="-285750">
              <a:buFont typeface="Wingdings" panose="05000000000000000000" pitchFamily="2" charset="2"/>
              <a:buChar char="§"/>
            </a:pPr>
            <a:r>
              <a:rPr lang="ka-GE" sz="1600" dirty="0"/>
              <a:t>პრაქტიკული პროექტების განხორციელება</a:t>
            </a:r>
          </a:p>
          <a:p>
            <a:pPr marL="285750" indent="-285750">
              <a:buFont typeface="Wingdings" panose="05000000000000000000" pitchFamily="2" charset="2"/>
              <a:buChar char="§"/>
            </a:pPr>
            <a:r>
              <a:rPr lang="ka-GE" sz="1600" dirty="0"/>
              <a:t>ჯილდოები უწყვეტი მოტივაცია</a:t>
            </a:r>
          </a:p>
          <a:p>
            <a:pPr marL="285750" indent="-285750">
              <a:buFont typeface="Wingdings" panose="05000000000000000000" pitchFamily="2" charset="2"/>
              <a:buChar char="§"/>
            </a:pPr>
            <a:r>
              <a:rPr lang="ka-GE" sz="1600" dirty="0"/>
              <a:t>მაღალი ხარისხის სწავლება</a:t>
            </a:r>
          </a:p>
          <a:p>
            <a:pPr marL="285750" indent="-285750">
              <a:buFont typeface="Wingdings" panose="05000000000000000000" pitchFamily="2" charset="2"/>
              <a:buChar char="§"/>
            </a:pPr>
            <a:endParaRPr lang="ka-GE" sz="1600" dirty="0"/>
          </a:p>
          <a:p>
            <a:pPr marL="285750" indent="-285750">
              <a:buFont typeface="Wingdings" panose="05000000000000000000" pitchFamily="2" charset="2"/>
              <a:buChar char="§"/>
            </a:pPr>
            <a:endParaRPr lang="ka-GE" sz="1600" dirty="0"/>
          </a:p>
          <a:p>
            <a:pPr marL="285750" indent="-285750">
              <a:buFont typeface="Wingdings" panose="05000000000000000000" pitchFamily="2" charset="2"/>
              <a:buChar char="§"/>
            </a:pPr>
            <a:endParaRPr lang="ka-GE" sz="1600" dirty="0"/>
          </a:p>
          <a:p>
            <a:pPr marL="285750" indent="-285750" algn="ctr">
              <a:buFont typeface="Wingdings" panose="05000000000000000000" pitchFamily="2" charset="2"/>
              <a:buChar char="§"/>
            </a:pPr>
            <a:endParaRPr lang="en-GB" dirty="0"/>
          </a:p>
        </p:txBody>
      </p:sp>
      <p:sp>
        <p:nvSpPr>
          <p:cNvPr id="11" name="Flowchart: Process 10">
            <a:extLst>
              <a:ext uri="{FF2B5EF4-FFF2-40B4-BE49-F238E27FC236}">
                <a16:creationId xmlns:a16="http://schemas.microsoft.com/office/drawing/2014/main" id="{B010CAD7-3F56-40D0-9490-17B4CFC8A643}"/>
              </a:ext>
            </a:extLst>
          </p:cNvPr>
          <p:cNvSpPr/>
          <p:nvPr/>
        </p:nvSpPr>
        <p:spPr>
          <a:xfrm>
            <a:off x="985521" y="4033520"/>
            <a:ext cx="3764534" cy="1831499"/>
          </a:xfrm>
          <a:prstGeom prst="flowChartProcess">
            <a:avLst/>
          </a:prstGeom>
          <a:solidFill>
            <a:schemeClr val="accent1">
              <a:alpha val="45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a-GE" dirty="0"/>
              <a:t>შანსები</a:t>
            </a:r>
          </a:p>
          <a:p>
            <a:pPr algn="ctr"/>
            <a:r>
              <a:rPr lang="ka-GE" dirty="0"/>
              <a:t> </a:t>
            </a:r>
          </a:p>
          <a:p>
            <a:pPr marL="285750" indent="-285750">
              <a:buFont typeface="Wingdings" panose="05000000000000000000" pitchFamily="2" charset="2"/>
              <a:buChar char="§"/>
            </a:pPr>
            <a:r>
              <a:rPr lang="ka-GE" sz="1600" dirty="0"/>
              <a:t>პარტნიორობა ტექნოლოგიურ კომპანიებთან</a:t>
            </a:r>
          </a:p>
          <a:p>
            <a:pPr marL="285750" indent="-285750">
              <a:buFont typeface="Wingdings" panose="05000000000000000000" pitchFamily="2" charset="2"/>
              <a:buChar char="§"/>
            </a:pPr>
            <a:r>
              <a:rPr lang="ka-GE" sz="1600" dirty="0"/>
              <a:t>გაფართოების და განვითარების შესაძლებლობები</a:t>
            </a:r>
          </a:p>
          <a:p>
            <a:pPr marL="285750" indent="-285750">
              <a:buFont typeface="Wingdings" panose="05000000000000000000" pitchFamily="2" charset="2"/>
              <a:buChar char="§"/>
            </a:pPr>
            <a:r>
              <a:rPr lang="ka-GE" sz="1600" dirty="0"/>
              <a:t>ონლაინ სწავლების ზრადა </a:t>
            </a:r>
          </a:p>
          <a:p>
            <a:pPr marL="285750" indent="-285750">
              <a:buFont typeface="Wingdings" panose="05000000000000000000" pitchFamily="2" charset="2"/>
              <a:buChar char="§"/>
            </a:pPr>
            <a:r>
              <a:rPr lang="ka-GE" sz="1600" dirty="0"/>
              <a:t>გლობალურ ბაზარზე გასვლის შესაძლებლობა</a:t>
            </a:r>
          </a:p>
          <a:p>
            <a:endParaRPr lang="ka-GE" sz="1600" dirty="0"/>
          </a:p>
          <a:p>
            <a:pPr algn="ctr"/>
            <a:endParaRPr lang="en-GB" dirty="0"/>
          </a:p>
        </p:txBody>
      </p:sp>
      <p:sp>
        <p:nvSpPr>
          <p:cNvPr id="12" name="Flowchart: Process 11">
            <a:extLst>
              <a:ext uri="{FF2B5EF4-FFF2-40B4-BE49-F238E27FC236}">
                <a16:creationId xmlns:a16="http://schemas.microsoft.com/office/drawing/2014/main" id="{884EE619-ADFC-4C5D-BB2F-3F3F0E5EB608}"/>
              </a:ext>
            </a:extLst>
          </p:cNvPr>
          <p:cNvSpPr/>
          <p:nvPr/>
        </p:nvSpPr>
        <p:spPr>
          <a:xfrm>
            <a:off x="6096000" y="4033519"/>
            <a:ext cx="3596640" cy="1831499"/>
          </a:xfrm>
          <a:prstGeom prst="flowChartProcess">
            <a:avLst/>
          </a:prstGeom>
          <a:solidFill>
            <a:schemeClr val="accent1">
              <a:alpha val="37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a-GE" dirty="0"/>
              <a:t>საფრთხე</a:t>
            </a:r>
          </a:p>
          <a:p>
            <a:pPr algn="ctr"/>
            <a:endParaRPr lang="ka-GE" dirty="0"/>
          </a:p>
          <a:p>
            <a:pPr algn="ctr"/>
            <a:endParaRPr lang="ka-GE" dirty="0"/>
          </a:p>
          <a:p>
            <a:pPr marL="285750" indent="-285750">
              <a:buFont typeface="Wingdings" panose="05000000000000000000" pitchFamily="2" charset="2"/>
              <a:buChar char="§"/>
            </a:pPr>
            <a:r>
              <a:rPr lang="ka-GE" sz="1600" dirty="0"/>
              <a:t>აახალი კონკურენტები</a:t>
            </a:r>
          </a:p>
          <a:p>
            <a:pPr marL="285750" indent="-285750">
              <a:buFont typeface="Wingdings" panose="05000000000000000000" pitchFamily="2" charset="2"/>
              <a:buChar char="§"/>
            </a:pPr>
            <a:r>
              <a:rPr lang="ka-GE" sz="1600" dirty="0"/>
              <a:t>ტექნოლოგიური ცვლილებები </a:t>
            </a:r>
          </a:p>
          <a:p>
            <a:pPr marL="285750" indent="-285750">
              <a:buFont typeface="Wingdings" panose="05000000000000000000" pitchFamily="2" charset="2"/>
              <a:buChar char="§"/>
            </a:pPr>
            <a:r>
              <a:rPr lang="ka-GE" sz="1600" dirty="0"/>
              <a:t>ეკონომიკური ფაქტორები</a:t>
            </a:r>
          </a:p>
          <a:p>
            <a:endParaRPr lang="ka-GE" sz="1600" dirty="0"/>
          </a:p>
          <a:p>
            <a:endParaRPr lang="ka-GE" sz="1600" dirty="0"/>
          </a:p>
          <a:p>
            <a:pPr algn="ctr"/>
            <a:endParaRPr lang="ka-GE" dirty="0"/>
          </a:p>
          <a:p>
            <a:pPr algn="ctr"/>
            <a:endParaRPr lang="ka-GE" dirty="0"/>
          </a:p>
        </p:txBody>
      </p:sp>
      <p:sp>
        <p:nvSpPr>
          <p:cNvPr id="13" name="Flowchart: Process 12">
            <a:extLst>
              <a:ext uri="{FF2B5EF4-FFF2-40B4-BE49-F238E27FC236}">
                <a16:creationId xmlns:a16="http://schemas.microsoft.com/office/drawing/2014/main" id="{FBA9E8B2-4E83-484E-9479-08926BBA39C1}"/>
              </a:ext>
            </a:extLst>
          </p:cNvPr>
          <p:cNvSpPr/>
          <p:nvPr/>
        </p:nvSpPr>
        <p:spPr>
          <a:xfrm>
            <a:off x="6004560" y="1159668"/>
            <a:ext cx="3596640" cy="1921669"/>
          </a:xfrm>
          <a:prstGeom prst="flowChartProcess">
            <a:avLst/>
          </a:prstGeom>
          <a:solidFill>
            <a:schemeClr val="accent1">
              <a:alpha val="41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a-GE" dirty="0"/>
              <a:t>სისუსტე</a:t>
            </a:r>
          </a:p>
          <a:p>
            <a:pPr marL="285750" indent="-285750" algn="ctr">
              <a:buFont typeface="Wingdings" panose="05000000000000000000" pitchFamily="2" charset="2"/>
              <a:buChar char="§"/>
            </a:pPr>
            <a:endParaRPr lang="ka-GE" sz="1600" dirty="0"/>
          </a:p>
          <a:p>
            <a:pPr marL="285750" indent="-285750" algn="ctr">
              <a:buFont typeface="Wingdings" panose="05000000000000000000" pitchFamily="2" charset="2"/>
              <a:buChar char="§"/>
            </a:pPr>
            <a:endParaRPr lang="ka-GE" sz="1600" dirty="0"/>
          </a:p>
          <a:p>
            <a:pPr marL="285750" indent="-285750">
              <a:buFont typeface="Wingdings" panose="05000000000000000000" pitchFamily="2" charset="2"/>
              <a:buChar char="§"/>
            </a:pPr>
            <a:endParaRPr lang="ka-GE" sz="1600" dirty="0"/>
          </a:p>
          <a:p>
            <a:pPr marL="285750" indent="-285750">
              <a:buFont typeface="Wingdings" panose="05000000000000000000" pitchFamily="2" charset="2"/>
              <a:buChar char="§"/>
            </a:pPr>
            <a:r>
              <a:rPr lang="ka-GE" sz="1700" dirty="0"/>
              <a:t>ძლიერი კონკურენცია</a:t>
            </a:r>
          </a:p>
          <a:p>
            <a:pPr marL="285750" indent="-285750">
              <a:buFont typeface="Wingdings" panose="05000000000000000000" pitchFamily="2" charset="2"/>
              <a:buChar char="§"/>
            </a:pPr>
            <a:r>
              <a:rPr lang="ka-GE" sz="1600" dirty="0"/>
              <a:t>შეზღუდული ფინანსები</a:t>
            </a:r>
          </a:p>
          <a:p>
            <a:pPr marL="285750" indent="-285750">
              <a:buFont typeface="Wingdings" panose="05000000000000000000" pitchFamily="2" charset="2"/>
              <a:buChar char="§"/>
            </a:pPr>
            <a:r>
              <a:rPr lang="ka-GE" sz="1600" dirty="0"/>
              <a:t>დაბალი ცნობადობა საწყის ეტაპზე</a:t>
            </a:r>
            <a:endParaRPr lang="ka-GE" dirty="0"/>
          </a:p>
          <a:p>
            <a:endParaRPr lang="ka-GE" dirty="0"/>
          </a:p>
          <a:p>
            <a:pPr algn="ctr"/>
            <a:endParaRPr lang="ka-GE" dirty="0"/>
          </a:p>
          <a:p>
            <a:pPr algn="ctr"/>
            <a:endParaRPr lang="ka-GE" dirty="0"/>
          </a:p>
          <a:p>
            <a:pPr algn="ctr"/>
            <a:endParaRPr lang="ka-GE" dirty="0"/>
          </a:p>
          <a:p>
            <a:pPr algn="ctr"/>
            <a:endParaRPr lang="ka-GE" dirty="0"/>
          </a:p>
        </p:txBody>
      </p:sp>
    </p:spTree>
    <p:extLst>
      <p:ext uri="{BB962C8B-B14F-4D97-AF65-F5344CB8AC3E}">
        <p14:creationId xmlns:p14="http://schemas.microsoft.com/office/powerpoint/2010/main" val="8359439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1365D18-762E-4934-85EF-669D66418B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AA5FB48-3B02-4D26-B252-3DC7B854BCAC}"/>
              </a:ext>
            </a:extLst>
          </p:cNvPr>
          <p:cNvSpPr>
            <a:spLocks noGrp="1"/>
          </p:cNvSpPr>
          <p:nvPr>
            <p:ph type="title"/>
          </p:nvPr>
        </p:nvSpPr>
        <p:spPr>
          <a:xfrm>
            <a:off x="71526" y="151447"/>
            <a:ext cx="2233310" cy="428625"/>
          </a:xfrm>
          <a:solidFill>
            <a:schemeClr val="tx1">
              <a:lumMod val="65000"/>
              <a:lumOff val="35000"/>
            </a:schemeClr>
          </a:solidFill>
          <a:ln>
            <a:solidFill>
              <a:schemeClr val="accent2">
                <a:lumMod val="75000"/>
              </a:schemeClr>
            </a:solidFill>
          </a:ln>
        </p:spPr>
        <p:style>
          <a:lnRef idx="1">
            <a:schemeClr val="accent3"/>
          </a:lnRef>
          <a:fillRef idx="2">
            <a:schemeClr val="accent3"/>
          </a:fillRef>
          <a:effectRef idx="1">
            <a:schemeClr val="accent3"/>
          </a:effectRef>
          <a:fontRef idx="minor">
            <a:schemeClr val="dk1"/>
          </a:fontRef>
        </p:style>
        <p:txBody>
          <a:bodyPr anchor="ctr">
            <a:noAutofit/>
          </a:bodyPr>
          <a:lstStyle/>
          <a:p>
            <a:pPr algn="ctr"/>
            <a:r>
              <a:rPr lang="ka-GE" sz="1600" dirty="0">
                <a:solidFill>
                  <a:schemeClr val="bg1"/>
                </a:solidFill>
              </a:rPr>
              <a:t>ფინანსური  გეგმა</a:t>
            </a:r>
            <a:endParaRPr lang="en-GB" sz="1200" dirty="0">
              <a:solidFill>
                <a:schemeClr val="bg1"/>
              </a:solidFill>
            </a:endParaRPr>
          </a:p>
        </p:txBody>
      </p:sp>
      <p:sp>
        <p:nvSpPr>
          <p:cNvPr id="3" name="Rectangle 2">
            <a:extLst>
              <a:ext uri="{FF2B5EF4-FFF2-40B4-BE49-F238E27FC236}">
                <a16:creationId xmlns:a16="http://schemas.microsoft.com/office/drawing/2014/main" id="{C73CFC69-61E9-427F-838A-E37FCB7F8818}"/>
              </a:ext>
            </a:extLst>
          </p:cNvPr>
          <p:cNvSpPr/>
          <p:nvPr/>
        </p:nvSpPr>
        <p:spPr>
          <a:xfrm>
            <a:off x="681787" y="731519"/>
            <a:ext cx="5271973" cy="5577841"/>
          </a:xfrm>
          <a:prstGeom prst="rect">
            <a:avLst/>
          </a:prstGeom>
          <a:solidFill>
            <a:schemeClr val="accent1">
              <a:alpha val="31000"/>
            </a:schemeClr>
          </a:solidFill>
          <a:ln>
            <a:solidFill>
              <a:schemeClr val="accent2">
                <a:lumMod val="75000"/>
              </a:schemeClr>
            </a:solidFill>
          </a:ln>
          <a:effectLst>
            <a:outerShdw blurRad="50800" dist="50800" dir="5400000" algn="ctr" rotWithShape="0">
              <a:srgbClr val="000000">
                <a:alpha val="86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ka-GE" dirty="0"/>
          </a:p>
          <a:p>
            <a:endParaRPr lang="ka-GE" dirty="0"/>
          </a:p>
          <a:p>
            <a:endParaRPr lang="ka-GE" dirty="0"/>
          </a:p>
          <a:p>
            <a:endParaRPr lang="ka-GE" dirty="0"/>
          </a:p>
          <a:p>
            <a:r>
              <a:rPr lang="ka-GE" dirty="0"/>
              <a:t>თითოეული კურსის ღირებულება </a:t>
            </a:r>
          </a:p>
          <a:p>
            <a:endParaRPr lang="ka-GE" dirty="0"/>
          </a:p>
          <a:p>
            <a:pPr marL="285750" indent="-285750">
              <a:buFont typeface="Arial" panose="020B0604020202020204" pitchFamily="34" charset="0"/>
              <a:buChar char="•"/>
            </a:pPr>
            <a:r>
              <a:rPr lang="ka-GE" dirty="0"/>
              <a:t>დაბალი დონე წლიური -</a:t>
            </a:r>
            <a:r>
              <a:rPr lang="en-GB" dirty="0"/>
              <a:t>3</a:t>
            </a:r>
            <a:r>
              <a:rPr lang="ka-GE" dirty="0"/>
              <a:t>000</a:t>
            </a:r>
          </a:p>
          <a:p>
            <a:pPr marL="285750" indent="-285750">
              <a:buFont typeface="Arial" panose="020B0604020202020204" pitchFamily="34" charset="0"/>
              <a:buChar char="•"/>
            </a:pPr>
            <a:r>
              <a:rPr lang="ka-GE" dirty="0"/>
              <a:t>საშუალო დონე -</a:t>
            </a:r>
            <a:r>
              <a:rPr lang="en-GB" dirty="0"/>
              <a:t>45</a:t>
            </a:r>
            <a:r>
              <a:rPr lang="ka-GE" dirty="0"/>
              <a:t>00   </a:t>
            </a:r>
          </a:p>
          <a:p>
            <a:pPr marL="285750" indent="-285750">
              <a:buFont typeface="Arial" panose="020B0604020202020204" pitchFamily="34" charset="0"/>
              <a:buChar char="•"/>
            </a:pPr>
            <a:r>
              <a:rPr lang="ka-GE" dirty="0"/>
              <a:t>უმაღლესი დონე - </a:t>
            </a:r>
            <a:r>
              <a:rPr lang="en-GB" dirty="0"/>
              <a:t>6</a:t>
            </a:r>
            <a:r>
              <a:rPr lang="ka-GE" dirty="0"/>
              <a:t>000</a:t>
            </a:r>
          </a:p>
          <a:p>
            <a:endParaRPr lang="ka-GE" dirty="0"/>
          </a:p>
          <a:p>
            <a:endParaRPr lang="ka-GE" dirty="0"/>
          </a:p>
          <a:p>
            <a:r>
              <a:rPr lang="ka-GE" dirty="0"/>
              <a:t>პირველი წლის სავარაუდო გაყიდული კურსების რაოდენობა და ამ კურსების გაყიდვით მისაღები სავარაუდო შემოსავლები: </a:t>
            </a:r>
          </a:p>
          <a:p>
            <a:r>
              <a:rPr lang="ka-GE" dirty="0"/>
              <a:t>დამწყები დონე - 30 სტუდენტი </a:t>
            </a:r>
          </a:p>
          <a:p>
            <a:r>
              <a:rPr lang="ka-GE" dirty="0"/>
              <a:t>საშუალო დონე -20  სტუდენტი</a:t>
            </a:r>
          </a:p>
          <a:p>
            <a:r>
              <a:rPr lang="ka-GE" dirty="0"/>
              <a:t>უმაღლესი დონე -15 სტუდენტი</a:t>
            </a:r>
          </a:p>
          <a:p>
            <a:endParaRPr lang="ka-GE" dirty="0"/>
          </a:p>
          <a:p>
            <a:endParaRPr lang="ka-GE" dirty="0"/>
          </a:p>
          <a:p>
            <a:r>
              <a:rPr lang="ka-GE" dirty="0"/>
              <a:t>შემოსავალი:  30*</a:t>
            </a:r>
            <a:r>
              <a:rPr lang="en-GB" dirty="0"/>
              <a:t>3</a:t>
            </a:r>
            <a:r>
              <a:rPr lang="ka-GE" dirty="0"/>
              <a:t>000+20*</a:t>
            </a:r>
            <a:r>
              <a:rPr lang="en-GB" dirty="0"/>
              <a:t>45</a:t>
            </a:r>
            <a:r>
              <a:rPr lang="ka-GE" dirty="0"/>
              <a:t>00+1</a:t>
            </a:r>
            <a:r>
              <a:rPr lang="en-GB" dirty="0"/>
              <a:t>5</a:t>
            </a:r>
            <a:r>
              <a:rPr lang="ka-GE" dirty="0"/>
              <a:t>*</a:t>
            </a:r>
            <a:r>
              <a:rPr lang="en-GB" dirty="0"/>
              <a:t>6</a:t>
            </a:r>
            <a:r>
              <a:rPr lang="ka-GE" dirty="0"/>
              <a:t>000=</a:t>
            </a:r>
            <a:r>
              <a:rPr lang="en-GB" dirty="0"/>
              <a:t>270</a:t>
            </a:r>
            <a:r>
              <a:rPr lang="ka-GE" dirty="0"/>
              <a:t> 000ლ</a:t>
            </a:r>
          </a:p>
          <a:p>
            <a:endParaRPr lang="ka-GE" dirty="0"/>
          </a:p>
          <a:p>
            <a:endParaRPr lang="ka-GE" dirty="0"/>
          </a:p>
          <a:p>
            <a:endParaRPr lang="ka-GE" dirty="0"/>
          </a:p>
          <a:p>
            <a:endParaRPr lang="ka-GE" dirty="0"/>
          </a:p>
          <a:p>
            <a:endParaRPr lang="ka-GE" dirty="0"/>
          </a:p>
        </p:txBody>
      </p:sp>
      <p:sp>
        <p:nvSpPr>
          <p:cNvPr id="4" name="Rectangle 3">
            <a:extLst>
              <a:ext uri="{FF2B5EF4-FFF2-40B4-BE49-F238E27FC236}">
                <a16:creationId xmlns:a16="http://schemas.microsoft.com/office/drawing/2014/main" id="{40A5E48A-8C8A-4902-9547-578D035AAF0A}"/>
              </a:ext>
            </a:extLst>
          </p:cNvPr>
          <p:cNvSpPr/>
          <p:nvPr/>
        </p:nvSpPr>
        <p:spPr>
          <a:xfrm>
            <a:off x="6238242" y="731519"/>
            <a:ext cx="5425440" cy="5577840"/>
          </a:xfrm>
          <a:prstGeom prst="rect">
            <a:avLst/>
          </a:prstGeom>
          <a:solidFill>
            <a:schemeClr val="accent1">
              <a:alpha val="27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ka-GE" dirty="0"/>
              <a:t>დანახარჯები: მუდმივი ხარჯი:</a:t>
            </a:r>
          </a:p>
          <a:p>
            <a:r>
              <a:rPr lang="ka-GE" dirty="0"/>
              <a:t> წლიური იჯარა 70000ლ.</a:t>
            </a:r>
          </a:p>
          <a:p>
            <a:endParaRPr lang="ka-GE" dirty="0"/>
          </a:p>
          <a:p>
            <a:r>
              <a:rPr lang="ka-GE" dirty="0"/>
              <a:t>ხელფასი თითოეულ დონეზე </a:t>
            </a:r>
            <a:r>
              <a:rPr lang="en-GB" dirty="0"/>
              <a:t>2</a:t>
            </a:r>
            <a:r>
              <a:rPr lang="ka-GE" dirty="0"/>
              <a:t> სპეციალისტი გარდა მაღლი დონის, ანაზღაურება:</a:t>
            </a:r>
          </a:p>
          <a:p>
            <a:endParaRPr lang="ka-GE" dirty="0"/>
          </a:p>
          <a:p>
            <a:r>
              <a:rPr lang="ka-GE" dirty="0"/>
              <a:t>დამწყები დონის სპეციალისტებისთვის 2000ლ საშუალოდონის სპეციალისტებისთვის </a:t>
            </a:r>
            <a:r>
              <a:rPr lang="en-GB" dirty="0"/>
              <a:t>30</a:t>
            </a:r>
            <a:r>
              <a:rPr lang="ka-GE" dirty="0"/>
              <a:t>00 მაღალი დონის სპეციალისტი </a:t>
            </a:r>
            <a:r>
              <a:rPr lang="en-GB" dirty="0"/>
              <a:t>4</a:t>
            </a:r>
            <a:r>
              <a:rPr lang="ka-GE" dirty="0"/>
              <a:t>000ლ</a:t>
            </a:r>
          </a:p>
          <a:p>
            <a:r>
              <a:rPr lang="ka-GE" dirty="0"/>
              <a:t>წლიური ხელფასის ხარჯი (2*2000+2*</a:t>
            </a:r>
            <a:r>
              <a:rPr lang="en-GB" dirty="0"/>
              <a:t>30</a:t>
            </a:r>
            <a:r>
              <a:rPr lang="ka-GE" dirty="0"/>
              <a:t>00+</a:t>
            </a:r>
            <a:r>
              <a:rPr lang="en-US" dirty="0"/>
              <a:t>1</a:t>
            </a:r>
            <a:r>
              <a:rPr lang="ka-GE" dirty="0"/>
              <a:t>*</a:t>
            </a:r>
            <a:r>
              <a:rPr lang="en-GB" dirty="0"/>
              <a:t>4</a:t>
            </a:r>
            <a:r>
              <a:rPr lang="ka-GE" dirty="0"/>
              <a:t>000)*12=1</a:t>
            </a:r>
            <a:r>
              <a:rPr lang="en-GB" dirty="0"/>
              <a:t>68</a:t>
            </a:r>
            <a:r>
              <a:rPr lang="ka-GE" dirty="0"/>
              <a:t> 000</a:t>
            </a:r>
          </a:p>
          <a:p>
            <a:endParaRPr lang="ka-GE" dirty="0"/>
          </a:p>
          <a:p>
            <a:r>
              <a:rPr lang="ka-GE" dirty="0"/>
              <a:t>კომუნალური და სხვა</a:t>
            </a:r>
            <a:r>
              <a:rPr lang="en-GB" dirty="0"/>
              <a:t> </a:t>
            </a:r>
            <a:r>
              <a:rPr lang="ka-GE" dirty="0"/>
              <a:t>ხარჯი: წლიური 10000ლ</a:t>
            </a:r>
            <a:endParaRPr lang="en-GB" dirty="0"/>
          </a:p>
          <a:p>
            <a:r>
              <a:rPr lang="ka-GE" dirty="0"/>
              <a:t>მარკეტინგული ხარჯი</a:t>
            </a:r>
            <a:r>
              <a:rPr lang="en-GB" dirty="0"/>
              <a:t> </a:t>
            </a:r>
            <a:r>
              <a:rPr lang="ka-GE" dirty="0"/>
              <a:t>2</a:t>
            </a:r>
            <a:r>
              <a:rPr lang="en-GB" dirty="0"/>
              <a:t>0 000</a:t>
            </a:r>
            <a:r>
              <a:rPr lang="ka-GE" dirty="0"/>
              <a:t>ლ</a:t>
            </a:r>
          </a:p>
          <a:p>
            <a:endParaRPr lang="ka-GE" dirty="0"/>
          </a:p>
          <a:p>
            <a:r>
              <a:rPr lang="ka-GE" dirty="0"/>
              <a:t>ერთჯერადი ხარჯი:</a:t>
            </a:r>
          </a:p>
          <a:p>
            <a:r>
              <a:rPr lang="ka-GE" dirty="0"/>
              <a:t>ინფრასტრუქტურის ტექნიკის ხაჯი </a:t>
            </a:r>
            <a:r>
              <a:rPr lang="en-GB" dirty="0"/>
              <a:t>6</a:t>
            </a:r>
            <a:r>
              <a:rPr lang="ka-GE" dirty="0"/>
              <a:t>0000ლ</a:t>
            </a:r>
          </a:p>
          <a:p>
            <a:r>
              <a:rPr lang="ka-GE" dirty="0"/>
              <a:t>სულ ხარჯი = 40000+168 000 + 10000 +5000 +60 000 = 3</a:t>
            </a:r>
            <a:r>
              <a:rPr lang="en-US" dirty="0"/>
              <a:t>28</a:t>
            </a:r>
            <a:r>
              <a:rPr lang="ka-GE" dirty="0"/>
              <a:t> 000</a:t>
            </a:r>
          </a:p>
        </p:txBody>
      </p:sp>
    </p:spTree>
    <p:extLst>
      <p:ext uri="{BB962C8B-B14F-4D97-AF65-F5344CB8AC3E}">
        <p14:creationId xmlns:p14="http://schemas.microsoft.com/office/powerpoint/2010/main" val="4432250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744D3C8-4512-4728-9CC2-12E7E2F398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AA5FB48-3B02-4D26-B252-3DC7B854BCAC}"/>
              </a:ext>
            </a:extLst>
          </p:cNvPr>
          <p:cNvSpPr>
            <a:spLocks noGrp="1"/>
          </p:cNvSpPr>
          <p:nvPr>
            <p:ph type="title"/>
          </p:nvPr>
        </p:nvSpPr>
        <p:spPr>
          <a:xfrm>
            <a:off x="79840" y="84931"/>
            <a:ext cx="2233310" cy="428625"/>
          </a:xfrm>
          <a:solidFill>
            <a:schemeClr val="accent2">
              <a:lumMod val="60000"/>
              <a:lumOff val="40000"/>
            </a:schemeClr>
          </a:solidFill>
        </p:spPr>
        <p:style>
          <a:lnRef idx="1">
            <a:schemeClr val="accent3"/>
          </a:lnRef>
          <a:fillRef idx="2">
            <a:schemeClr val="accent3"/>
          </a:fillRef>
          <a:effectRef idx="1">
            <a:schemeClr val="accent3"/>
          </a:effectRef>
          <a:fontRef idx="minor">
            <a:schemeClr val="dk1"/>
          </a:fontRef>
        </p:style>
        <p:txBody>
          <a:bodyPr anchor="ctr">
            <a:noAutofit/>
          </a:bodyPr>
          <a:lstStyle/>
          <a:p>
            <a:pPr algn="ctr"/>
            <a:r>
              <a:rPr lang="ka-GE" sz="1600" i="1" dirty="0">
                <a:solidFill>
                  <a:schemeClr val="tx1"/>
                </a:solidFill>
              </a:rPr>
              <a:t>ფინანსური გეგმა</a:t>
            </a:r>
            <a:endParaRPr lang="en-GB" sz="1600" i="1" dirty="0">
              <a:solidFill>
                <a:schemeClr val="tx1"/>
              </a:solidFill>
            </a:endParaRPr>
          </a:p>
        </p:txBody>
      </p:sp>
      <p:sp>
        <p:nvSpPr>
          <p:cNvPr id="3" name="Rectangle 2">
            <a:extLst>
              <a:ext uri="{FF2B5EF4-FFF2-40B4-BE49-F238E27FC236}">
                <a16:creationId xmlns:a16="http://schemas.microsoft.com/office/drawing/2014/main" id="{8DBAEAB8-EC78-4959-929E-EFF69E41BC83}"/>
              </a:ext>
            </a:extLst>
          </p:cNvPr>
          <p:cNvSpPr/>
          <p:nvPr/>
        </p:nvSpPr>
        <p:spPr>
          <a:xfrm>
            <a:off x="833120" y="629920"/>
            <a:ext cx="10485120" cy="5201920"/>
          </a:xfrm>
          <a:prstGeom prst="rect">
            <a:avLst/>
          </a:prstGeom>
          <a:solidFill>
            <a:schemeClr val="accent2">
              <a:lumMod val="60000"/>
              <a:lumOff val="40000"/>
              <a:alpha val="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a-GE" dirty="0"/>
          </a:p>
          <a:p>
            <a:pPr algn="ctr"/>
            <a:endParaRPr lang="ka-GE" dirty="0"/>
          </a:p>
          <a:p>
            <a:pPr algn="just"/>
            <a:endParaRPr lang="ka-GE" dirty="0"/>
          </a:p>
          <a:p>
            <a:pPr algn="just"/>
            <a:endParaRPr lang="ka-GE" dirty="0"/>
          </a:p>
          <a:p>
            <a:pPr algn="just"/>
            <a:r>
              <a:rPr lang="ka-GE" dirty="0">
                <a:solidFill>
                  <a:schemeClr val="tx1">
                    <a:lumMod val="95000"/>
                    <a:lumOff val="5000"/>
                  </a:schemeClr>
                </a:solidFill>
              </a:rPr>
              <a:t>                                   </a:t>
            </a:r>
          </a:p>
          <a:p>
            <a:pPr algn="just"/>
            <a:endParaRPr lang="ka-GE" dirty="0">
              <a:solidFill>
                <a:schemeClr val="tx1">
                  <a:lumMod val="95000"/>
                  <a:lumOff val="5000"/>
                </a:schemeClr>
              </a:solidFill>
            </a:endParaRPr>
          </a:p>
          <a:p>
            <a:pPr algn="just"/>
            <a:endParaRPr lang="ka-GE" dirty="0">
              <a:solidFill>
                <a:schemeClr val="tx1">
                  <a:lumMod val="95000"/>
                  <a:lumOff val="5000"/>
                </a:schemeClr>
              </a:solidFill>
            </a:endParaRPr>
          </a:p>
          <a:p>
            <a:pPr algn="just"/>
            <a:r>
              <a:rPr lang="ka-GE" dirty="0">
                <a:solidFill>
                  <a:schemeClr val="tx1">
                    <a:lumMod val="95000"/>
                    <a:lumOff val="5000"/>
                  </a:schemeClr>
                </a:solidFill>
              </a:rPr>
              <a:t>                                         </a:t>
            </a:r>
          </a:p>
          <a:p>
            <a:pPr algn="just"/>
            <a:endParaRPr lang="ka-GE" dirty="0">
              <a:solidFill>
                <a:schemeClr val="tx1">
                  <a:lumMod val="95000"/>
                  <a:lumOff val="5000"/>
                </a:schemeClr>
              </a:solidFill>
            </a:endParaRPr>
          </a:p>
          <a:p>
            <a:pPr algn="just"/>
            <a:r>
              <a:rPr lang="ka-GE" dirty="0">
                <a:solidFill>
                  <a:schemeClr val="tx1">
                    <a:lumMod val="95000"/>
                    <a:lumOff val="5000"/>
                  </a:schemeClr>
                </a:solidFill>
              </a:rPr>
              <a:t>                                            </a:t>
            </a:r>
            <a:r>
              <a:rPr lang="en-US" dirty="0">
                <a:solidFill>
                  <a:schemeClr val="tx1">
                    <a:lumMod val="95000"/>
                    <a:lumOff val="5000"/>
                  </a:schemeClr>
                </a:solidFill>
              </a:rPr>
              <a:t>CW-</a:t>
            </a:r>
            <a:r>
              <a:rPr lang="ka-GE" dirty="0">
                <a:solidFill>
                  <a:schemeClr val="tx1">
                    <a:lumMod val="95000"/>
                    <a:lumOff val="5000"/>
                  </a:schemeClr>
                </a:solidFill>
              </a:rPr>
              <a:t>აპლიკაციის ფინანსური გეგმა:</a:t>
            </a:r>
          </a:p>
          <a:p>
            <a:pPr algn="just"/>
            <a:endParaRPr lang="ka-GE" dirty="0">
              <a:solidFill>
                <a:schemeClr val="tx1">
                  <a:lumMod val="95000"/>
                  <a:lumOff val="5000"/>
                </a:schemeClr>
              </a:solidFill>
            </a:endParaRPr>
          </a:p>
          <a:p>
            <a:pPr algn="just"/>
            <a:r>
              <a:rPr lang="en-US" dirty="0">
                <a:solidFill>
                  <a:schemeClr val="tx1">
                    <a:lumMod val="95000"/>
                    <a:lumOff val="5000"/>
                  </a:schemeClr>
                </a:solidFill>
              </a:rPr>
              <a:t>Product free- </a:t>
            </a:r>
            <a:r>
              <a:rPr lang="ka-GE" dirty="0">
                <a:solidFill>
                  <a:schemeClr val="tx1">
                    <a:lumMod val="95000"/>
                    <a:lumOff val="5000"/>
                  </a:schemeClr>
                </a:solidFill>
              </a:rPr>
              <a:t>შემოსავლები აპლიკაციაში განთავსებული რეკლამით </a:t>
            </a:r>
            <a:endParaRPr lang="en-US" dirty="0">
              <a:solidFill>
                <a:schemeClr val="tx1">
                  <a:lumMod val="95000"/>
                  <a:lumOff val="5000"/>
                </a:schemeClr>
              </a:solidFill>
            </a:endParaRPr>
          </a:p>
          <a:p>
            <a:pPr algn="just"/>
            <a:r>
              <a:rPr lang="en-US" dirty="0">
                <a:solidFill>
                  <a:schemeClr val="tx1">
                    <a:lumMod val="95000"/>
                    <a:lumOff val="5000"/>
                  </a:schemeClr>
                </a:solidFill>
              </a:rPr>
              <a:t>Premium model-</a:t>
            </a:r>
            <a:r>
              <a:rPr lang="ka-GE" dirty="0">
                <a:solidFill>
                  <a:schemeClr val="tx1">
                    <a:lumMod val="95000"/>
                    <a:lumOff val="5000"/>
                  </a:schemeClr>
                </a:solidFill>
              </a:rPr>
              <a:t>  უნდა გახდნენ პრემიუმ მომხმარებლები რათა ჰქონდეთ წვდომა ყველა მასალაზე და ვიდეო ჩანაწერზე იმ მომხმარებლებს რომლებიც არ იქნებიან </a:t>
            </a:r>
            <a:r>
              <a:rPr lang="en-US" dirty="0">
                <a:solidFill>
                  <a:schemeClr val="tx1">
                    <a:lumMod val="95000"/>
                    <a:lumOff val="5000"/>
                  </a:schemeClr>
                </a:solidFill>
              </a:rPr>
              <a:t>CW-</a:t>
            </a:r>
            <a:r>
              <a:rPr lang="ka-GE" dirty="0">
                <a:solidFill>
                  <a:schemeClr val="tx1">
                    <a:lumMod val="95000"/>
                    <a:lumOff val="5000"/>
                  </a:schemeClr>
                </a:solidFill>
              </a:rPr>
              <a:t>ს სტუდენტები.</a:t>
            </a:r>
          </a:p>
          <a:p>
            <a:pPr algn="just"/>
            <a:r>
              <a:rPr lang="ka-GE" dirty="0">
                <a:solidFill>
                  <a:schemeClr val="tx1">
                    <a:lumMod val="95000"/>
                    <a:lumOff val="5000"/>
                  </a:schemeClr>
                </a:solidFill>
              </a:rPr>
              <a:t> </a:t>
            </a:r>
          </a:p>
          <a:p>
            <a:pPr algn="just"/>
            <a:r>
              <a:rPr lang="ka-GE" dirty="0">
                <a:solidFill>
                  <a:schemeClr val="tx1">
                    <a:lumMod val="95000"/>
                    <a:lumOff val="5000"/>
                  </a:schemeClr>
                </a:solidFill>
              </a:rPr>
              <a:t>მიზანი მხოლოდ ერთი რეკლამის განთავსება თვიური შემოსავალი რეკლამიდან 500 ლარი წლიური შემოსავალი 1*500*12=6000ლ </a:t>
            </a:r>
          </a:p>
          <a:p>
            <a:pPr algn="just"/>
            <a:r>
              <a:rPr lang="ka-GE" dirty="0">
                <a:solidFill>
                  <a:schemeClr val="tx1">
                    <a:lumMod val="95000"/>
                    <a:lumOff val="5000"/>
                  </a:schemeClr>
                </a:solidFill>
              </a:rPr>
              <a:t>აპლიკაციაში განთავსებულ ყველა მასალაზე სამუდამო წვდომის ფასი-200ლ ვარაუდი 30 პრემიუმ მომხმარებელი თვეში სავარაუდო შემოსავალი 30*200*12=72000ლ </a:t>
            </a:r>
          </a:p>
          <a:p>
            <a:pPr algn="just"/>
            <a:r>
              <a:rPr lang="ka-GE" dirty="0">
                <a:solidFill>
                  <a:schemeClr val="tx1">
                    <a:lumMod val="95000"/>
                    <a:lumOff val="5000"/>
                  </a:schemeClr>
                </a:solidFill>
              </a:rPr>
              <a:t>შემოსავლები = 6 000 + 72 000 = 78 000</a:t>
            </a:r>
          </a:p>
          <a:p>
            <a:pPr algn="just"/>
            <a:endParaRPr lang="ka-GE" dirty="0">
              <a:solidFill>
                <a:schemeClr val="tx1">
                  <a:lumMod val="95000"/>
                  <a:lumOff val="5000"/>
                </a:schemeClr>
              </a:solidFill>
            </a:endParaRPr>
          </a:p>
          <a:p>
            <a:pPr algn="just"/>
            <a:r>
              <a:rPr lang="ka-GE" i="1" dirty="0">
                <a:solidFill>
                  <a:schemeClr val="tx1">
                    <a:lumMod val="95000"/>
                    <a:lumOff val="5000"/>
                  </a:schemeClr>
                </a:solidFill>
                <a:effectLst>
                  <a:outerShdw blurRad="38100" dist="38100" dir="2700000" algn="tl">
                    <a:srgbClr val="000000">
                      <a:alpha val="43137"/>
                    </a:srgbClr>
                  </a:outerShdw>
                </a:effectLst>
              </a:rPr>
              <a:t>ფასი დადგენილია მიმდინარე ფასების დონეზე ბაზარზე არსებული ფასის ანალოგიის მიხედვით, მაგრამ მასშემდეგ რაც მომხმარებელი გავიცნობს ვფიქრობთ ფასწარმოქმნის შემდეგი მოდელის გამოყენება იქნება შესაძლებელი რაც გულისხმობს ფასის დაწესებას მომხმარებელთა სუბიექტური შეგრძნებების გათვალისწინებით.</a:t>
            </a:r>
          </a:p>
          <a:p>
            <a:pPr algn="just"/>
            <a:endParaRPr lang="ka-GE" i="1" dirty="0">
              <a:solidFill>
                <a:schemeClr val="tx1">
                  <a:lumMod val="95000"/>
                  <a:lumOff val="5000"/>
                </a:schemeClr>
              </a:solidFill>
            </a:endParaRPr>
          </a:p>
          <a:p>
            <a:pPr algn="just"/>
            <a:endParaRPr lang="ka-GE" dirty="0">
              <a:solidFill>
                <a:schemeClr val="tx1">
                  <a:lumMod val="95000"/>
                  <a:lumOff val="5000"/>
                </a:schemeClr>
              </a:solidFill>
            </a:endParaRPr>
          </a:p>
          <a:p>
            <a:pPr algn="ctr"/>
            <a:endParaRPr lang="ka-GE" dirty="0"/>
          </a:p>
          <a:p>
            <a:pPr algn="ctr"/>
            <a:endParaRPr lang="ka-GE" dirty="0"/>
          </a:p>
          <a:p>
            <a:pPr algn="ctr"/>
            <a:endParaRPr lang="ka-GE" dirty="0"/>
          </a:p>
          <a:p>
            <a:pPr algn="ctr"/>
            <a:endParaRPr lang="ka-GE" dirty="0"/>
          </a:p>
          <a:p>
            <a:pPr algn="ctr"/>
            <a:endParaRPr lang="ka-GE" dirty="0"/>
          </a:p>
          <a:p>
            <a:pPr algn="ctr"/>
            <a:endParaRPr lang="ka-GE" dirty="0"/>
          </a:p>
          <a:p>
            <a:pPr algn="ctr"/>
            <a:endParaRPr lang="ka-GE" dirty="0"/>
          </a:p>
          <a:p>
            <a:pPr algn="ctr"/>
            <a:endParaRPr lang="en-GB" dirty="0"/>
          </a:p>
        </p:txBody>
      </p:sp>
    </p:spTree>
    <p:extLst>
      <p:ext uri="{BB962C8B-B14F-4D97-AF65-F5344CB8AC3E}">
        <p14:creationId xmlns:p14="http://schemas.microsoft.com/office/powerpoint/2010/main" val="28356224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9427708-7567-407A-9DCA-C311C62EE41F}"/>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7199"/>
                    </a14:imgEffect>
                    <a14:imgEffect>
                      <a14:saturation sat="118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F70A6E7-4521-4337-8BBC-2432368F1EB3}"/>
              </a:ext>
            </a:extLst>
          </p:cNvPr>
          <p:cNvSpPr>
            <a:spLocks noGrp="1"/>
          </p:cNvSpPr>
          <p:nvPr>
            <p:ph type="title"/>
          </p:nvPr>
        </p:nvSpPr>
        <p:spPr>
          <a:xfrm>
            <a:off x="191192" y="91440"/>
            <a:ext cx="1837113" cy="345439"/>
          </a:xfrm>
          <a:solidFill>
            <a:schemeClr val="accent2">
              <a:lumMod val="75000"/>
              <a:alpha val="45000"/>
            </a:schemeClr>
          </a:solidFill>
        </p:spPr>
        <p:txBody>
          <a:bodyPr>
            <a:normAutofit/>
          </a:bodyPr>
          <a:lstStyle/>
          <a:p>
            <a:r>
              <a:rPr lang="ka-GE" sz="1600" dirty="0">
                <a:solidFill>
                  <a:schemeClr val="bg1"/>
                </a:solidFill>
              </a:rPr>
              <a:t>მოგება /ზარალი</a:t>
            </a:r>
            <a:endParaRPr lang="en-GB" sz="1600" dirty="0">
              <a:solidFill>
                <a:schemeClr val="bg1"/>
              </a:solidFill>
            </a:endParaRPr>
          </a:p>
        </p:txBody>
      </p:sp>
      <p:sp>
        <p:nvSpPr>
          <p:cNvPr id="5" name="Rectangle 4">
            <a:extLst>
              <a:ext uri="{FF2B5EF4-FFF2-40B4-BE49-F238E27FC236}">
                <a16:creationId xmlns:a16="http://schemas.microsoft.com/office/drawing/2014/main" id="{8C4177E2-033B-4D51-930A-C59431917C69}"/>
              </a:ext>
            </a:extLst>
          </p:cNvPr>
          <p:cNvSpPr/>
          <p:nvPr/>
        </p:nvSpPr>
        <p:spPr>
          <a:xfrm>
            <a:off x="1087120" y="1158240"/>
            <a:ext cx="9875520" cy="4765040"/>
          </a:xfrm>
          <a:prstGeom prst="rect">
            <a:avLst/>
          </a:prstGeom>
          <a:solidFill>
            <a:schemeClr val="accent2">
              <a:lumMod val="75000"/>
              <a:alpha val="6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a-GE" sz="2000" dirty="0"/>
              <a:t>მოგება ზარალი = შემოსავლებს - ხარჯი =  270 000 + 78 000 -328 000 =  20 000</a:t>
            </a:r>
          </a:p>
          <a:p>
            <a:pPr algn="ctr"/>
            <a:endParaRPr lang="ka-GE" sz="2000" dirty="0"/>
          </a:p>
          <a:p>
            <a:pPr algn="ctr"/>
            <a:r>
              <a:rPr lang="ka-GE" sz="2000" dirty="0"/>
              <a:t>ხელფასის ხარჯი (საშემოსავლო გადასახადის გამოკლებით)168 000 – (168 000 *20/100)= 134 400ლ   (33 600)</a:t>
            </a:r>
          </a:p>
          <a:p>
            <a:pPr algn="ctr"/>
            <a:endParaRPr lang="ka-GE" sz="2000" dirty="0"/>
          </a:p>
          <a:p>
            <a:pPr algn="ctr"/>
            <a:r>
              <a:rPr lang="ka-GE" sz="2000" dirty="0"/>
              <a:t>მოგება (მოგების გადასახადის გადახდის შემდეგ ) 20000 – (20000*15/100)= 17 000ლ  (3000)</a:t>
            </a:r>
          </a:p>
          <a:p>
            <a:pPr algn="ctr"/>
            <a:r>
              <a:rPr lang="ka-GE" sz="2000" dirty="0"/>
              <a:t>წმინდა მოგება 17 000ლ</a:t>
            </a:r>
          </a:p>
          <a:p>
            <a:pPr algn="ctr"/>
            <a:endParaRPr lang="en-GB" dirty="0"/>
          </a:p>
        </p:txBody>
      </p:sp>
    </p:spTree>
    <p:extLst>
      <p:ext uri="{BB962C8B-B14F-4D97-AF65-F5344CB8AC3E}">
        <p14:creationId xmlns:p14="http://schemas.microsoft.com/office/powerpoint/2010/main" val="25474634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F6DB4-C909-4A66-84B5-EDBE97B68FBC}"/>
              </a:ext>
            </a:extLst>
          </p:cNvPr>
          <p:cNvSpPr>
            <a:spLocks noGrp="1"/>
          </p:cNvSpPr>
          <p:nvPr>
            <p:ph type="title"/>
          </p:nvPr>
        </p:nvSpPr>
        <p:spPr/>
        <p:txBody>
          <a:bodyPr/>
          <a:lstStyle/>
          <a:p>
            <a:endParaRPr lang="en-GB"/>
          </a:p>
        </p:txBody>
      </p:sp>
      <p:pic>
        <p:nvPicPr>
          <p:cNvPr id="4" name="Picture 3">
            <a:extLst>
              <a:ext uri="{FF2B5EF4-FFF2-40B4-BE49-F238E27FC236}">
                <a16:creationId xmlns:a16="http://schemas.microsoft.com/office/drawing/2014/main" id="{FC5A230E-665E-436E-B974-00E638B211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A56CC9D1-CBDD-4D5D-AEAF-0BA930DCFC8B}"/>
              </a:ext>
            </a:extLst>
          </p:cNvPr>
          <p:cNvSpPr/>
          <p:nvPr/>
        </p:nvSpPr>
        <p:spPr>
          <a:xfrm>
            <a:off x="3656676" y="2234564"/>
            <a:ext cx="5710844" cy="1584960"/>
          </a:xfrm>
          <a:prstGeom prst="rect">
            <a:avLst/>
          </a:prstGeom>
          <a:solidFill>
            <a:schemeClr val="accent1">
              <a:alpha val="27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a-GE" sz="2800" b="1" i="1" dirty="0">
                <a:effectLst>
                  <a:outerShdw blurRad="38100" dist="38100" dir="2700000" algn="tl">
                    <a:srgbClr val="000000">
                      <a:alpha val="43137"/>
                    </a:srgbClr>
                  </a:outerShdw>
                </a:effectLst>
              </a:rPr>
              <a:t>მადლობა ყურადღებისთვის</a:t>
            </a:r>
            <a:endParaRPr lang="en-GB" sz="2800" b="1" i="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3602610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C391AC6-3C72-4FAB-8DC1-3D45D282CB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 y="0"/>
            <a:ext cx="12268200" cy="6858000"/>
          </a:xfrm>
          <a:prstGeom prst="rect">
            <a:avLst/>
          </a:prstGeom>
          <a:scene3d>
            <a:camera prst="orthographicFront"/>
            <a:lightRig rig="threePt" dir="t">
              <a:rot lat="0" lon="0" rev="3000000"/>
            </a:lightRig>
          </a:scene3d>
          <a:sp3d>
            <a:bevelB w="38100"/>
          </a:sp3d>
        </p:spPr>
      </p:pic>
      <p:sp>
        <p:nvSpPr>
          <p:cNvPr id="2" name="Title 1">
            <a:extLst>
              <a:ext uri="{FF2B5EF4-FFF2-40B4-BE49-F238E27FC236}">
                <a16:creationId xmlns:a16="http://schemas.microsoft.com/office/drawing/2014/main" id="{2AA5FB48-3B02-4D26-B252-3DC7B854BCAC}"/>
              </a:ext>
            </a:extLst>
          </p:cNvPr>
          <p:cNvSpPr>
            <a:spLocks noGrp="1"/>
          </p:cNvSpPr>
          <p:nvPr>
            <p:ph type="title"/>
          </p:nvPr>
        </p:nvSpPr>
        <p:spPr>
          <a:xfrm>
            <a:off x="0" y="230457"/>
            <a:ext cx="1997597" cy="445103"/>
          </a:xfrm>
          <a:solidFill>
            <a:schemeClr val="tx1">
              <a:lumMod val="85000"/>
              <a:lumOff val="15000"/>
            </a:schemeClr>
          </a:solidFill>
          <a:ln>
            <a:noFill/>
          </a:ln>
        </p:spPr>
        <p:style>
          <a:lnRef idx="1">
            <a:schemeClr val="accent6"/>
          </a:lnRef>
          <a:fillRef idx="3">
            <a:schemeClr val="accent6"/>
          </a:fillRef>
          <a:effectRef idx="2">
            <a:schemeClr val="accent6"/>
          </a:effectRef>
          <a:fontRef idx="minor">
            <a:schemeClr val="lt1"/>
          </a:fontRef>
        </p:style>
        <p:txBody>
          <a:bodyPr anchor="ctr">
            <a:normAutofit/>
          </a:bodyPr>
          <a:lstStyle/>
          <a:p>
            <a:pPr algn="ctr"/>
            <a:r>
              <a:rPr lang="ka-GE" sz="1600" dirty="0"/>
              <a:t>რეზიუმე</a:t>
            </a:r>
            <a:endParaRPr lang="en-GB" sz="1600" dirty="0"/>
          </a:p>
        </p:txBody>
      </p:sp>
      <p:sp>
        <p:nvSpPr>
          <p:cNvPr id="8" name="Flowchart: Alternate Process 7">
            <a:extLst>
              <a:ext uri="{FF2B5EF4-FFF2-40B4-BE49-F238E27FC236}">
                <a16:creationId xmlns:a16="http://schemas.microsoft.com/office/drawing/2014/main" id="{7EC9BE4F-958C-4E32-BFB9-10FE28C7D492}"/>
              </a:ext>
            </a:extLst>
          </p:cNvPr>
          <p:cNvSpPr/>
          <p:nvPr/>
        </p:nvSpPr>
        <p:spPr>
          <a:xfrm>
            <a:off x="168709" y="932021"/>
            <a:ext cx="5659523" cy="4993957"/>
          </a:xfrm>
          <a:prstGeom prst="flowChartAlternateProcess">
            <a:avLst/>
          </a:prstGeom>
          <a:solidFill>
            <a:srgbClr val="523D34"/>
          </a:solidFill>
          <a:effectLst>
            <a:glow rad="228600">
              <a:srgbClr val="644A40">
                <a:alpha val="4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just">
              <a:lnSpc>
                <a:spcPct val="110000"/>
              </a:lnSpc>
              <a:buNone/>
            </a:pPr>
            <a:r>
              <a:rPr lang="ka-GE" sz="1800" i="0" dirty="0">
                <a:effectLst>
                  <a:outerShdw blurRad="38100" dist="38100" dir="2700000" algn="tl">
                    <a:srgbClr val="000000">
                      <a:alpha val="43137"/>
                    </a:srgbClr>
                  </a:outerShdw>
                </a:effectLst>
              </a:rPr>
              <a:t>             </a:t>
            </a:r>
            <a:endParaRPr lang="en-US" sz="1800" i="0" dirty="0">
              <a:effectLst>
                <a:outerShdw blurRad="38100" dist="38100" dir="2700000" algn="tl">
                  <a:srgbClr val="000000">
                    <a:alpha val="43137"/>
                  </a:srgbClr>
                </a:outerShdw>
              </a:effectLst>
            </a:endParaRPr>
          </a:p>
          <a:p>
            <a:pPr marL="0" indent="0" algn="just">
              <a:lnSpc>
                <a:spcPct val="110000"/>
              </a:lnSpc>
              <a:buNone/>
            </a:pPr>
            <a:endParaRPr lang="en-US" dirty="0">
              <a:effectLst>
                <a:outerShdw blurRad="38100" dist="38100" dir="2700000" algn="tl">
                  <a:srgbClr val="000000">
                    <a:alpha val="43137"/>
                  </a:srgbClr>
                </a:outerShdw>
              </a:effectLst>
            </a:endParaRPr>
          </a:p>
          <a:p>
            <a:pPr marL="0" indent="0" algn="just">
              <a:lnSpc>
                <a:spcPct val="110000"/>
              </a:lnSpc>
              <a:buNone/>
            </a:pPr>
            <a:endParaRPr lang="en-US" sz="1800" i="0" dirty="0">
              <a:effectLst>
                <a:outerShdw blurRad="38100" dist="38100" dir="2700000" algn="tl">
                  <a:srgbClr val="000000">
                    <a:alpha val="43137"/>
                  </a:srgbClr>
                </a:outerShdw>
              </a:effectLst>
            </a:endParaRPr>
          </a:p>
          <a:p>
            <a:pPr marL="0" indent="0" algn="just">
              <a:lnSpc>
                <a:spcPct val="110000"/>
              </a:lnSpc>
              <a:buNone/>
            </a:pPr>
            <a:endParaRPr lang="en-US" sz="1800" i="0" dirty="0">
              <a:effectLst>
                <a:outerShdw blurRad="38100" dist="38100" dir="2700000" algn="tl">
                  <a:srgbClr val="000000">
                    <a:alpha val="43137"/>
                  </a:srgbClr>
                </a:outerShdw>
              </a:effectLst>
            </a:endParaRPr>
          </a:p>
          <a:p>
            <a:pPr marL="0" indent="0" algn="just">
              <a:lnSpc>
                <a:spcPct val="110000"/>
              </a:lnSpc>
              <a:buNone/>
            </a:pPr>
            <a:r>
              <a:rPr lang="ka-GE" sz="1600" i="0" dirty="0">
                <a:effectLst>
                  <a:outerShdw blurRad="38100" dist="38100" dir="2700000" algn="tl">
                    <a:srgbClr val="000000">
                      <a:alpha val="43137"/>
                    </a:srgbClr>
                  </a:outerShdw>
                </a:effectLst>
              </a:rPr>
              <a:t>ბიზნესის სახელი: </a:t>
            </a:r>
            <a:r>
              <a:rPr lang="en-GB" sz="1600" i="0" dirty="0">
                <a:effectLst>
                  <a:outerShdw blurRad="38100" dist="38100" dir="2700000" algn="tl">
                    <a:srgbClr val="000000">
                      <a:alpha val="43137"/>
                    </a:srgbClr>
                  </a:outerShdw>
                </a:effectLst>
              </a:rPr>
              <a:t>Cod</a:t>
            </a:r>
            <a:r>
              <a:rPr lang="en-US" sz="1600" dirty="0">
                <a:effectLst>
                  <a:outerShdw blurRad="38100" dist="38100" dir="2700000" algn="tl">
                    <a:srgbClr val="000000">
                      <a:alpha val="43137"/>
                    </a:srgbClr>
                  </a:outerShdw>
                </a:effectLst>
              </a:rPr>
              <a:t>e-</a:t>
            </a:r>
            <a:r>
              <a:rPr lang="en-GB" sz="1600" i="0" dirty="0">
                <a:effectLst>
                  <a:outerShdw blurRad="38100" dist="38100" dir="2700000" algn="tl">
                    <a:srgbClr val="000000">
                      <a:alpha val="43137"/>
                    </a:srgbClr>
                  </a:outerShdw>
                </a:effectLst>
              </a:rPr>
              <a:t>wizards-CW</a:t>
            </a:r>
            <a:r>
              <a:rPr lang="ka-GE" sz="1600" i="0" dirty="0">
                <a:effectLst>
                  <a:outerShdw blurRad="38100" dist="38100" dir="2700000" algn="tl">
                    <a:srgbClr val="000000">
                      <a:alpha val="43137"/>
                    </a:srgbClr>
                  </a:outerShdw>
                </a:effectLst>
              </a:rPr>
              <a:t>  </a:t>
            </a:r>
            <a:br>
              <a:rPr lang="en-GB" sz="1600" i="0" dirty="0">
                <a:effectLst/>
              </a:rPr>
            </a:br>
            <a:br>
              <a:rPr lang="ka-GE" sz="1600" i="0" dirty="0">
                <a:effectLst/>
              </a:rPr>
            </a:br>
            <a:r>
              <a:rPr lang="ka-GE" sz="1600" i="0" dirty="0">
                <a:effectLst/>
              </a:rPr>
              <a:t> </a:t>
            </a:r>
            <a:r>
              <a:rPr lang="ka-GE" sz="1600" i="0" dirty="0">
                <a:effectLst>
                  <a:outerShdw blurRad="38100" dist="38100" dir="2700000" algn="tl">
                    <a:srgbClr val="000000">
                      <a:alpha val="43137"/>
                    </a:srgbClr>
                  </a:outerShdw>
                </a:effectLst>
              </a:rPr>
              <a:t>ბიზნესის აღწერა</a:t>
            </a:r>
            <a:r>
              <a:rPr lang="ka-GE" sz="1600" i="0" dirty="0">
                <a:effectLst/>
              </a:rPr>
              <a:t>:</a:t>
            </a:r>
            <a:r>
              <a:rPr lang="en-US" sz="1600" i="0" dirty="0">
                <a:effectLst/>
              </a:rPr>
              <a:t> CW</a:t>
            </a:r>
            <a:r>
              <a:rPr lang="en-GB" sz="1600" i="0" dirty="0">
                <a:effectLst/>
              </a:rPr>
              <a:t> </a:t>
            </a:r>
            <a:r>
              <a:rPr lang="ka-GE" sz="1600" i="0" dirty="0">
                <a:effectLst/>
              </a:rPr>
              <a:t>არის პროგრამირების შემსწავლელი ცენტრი, რომელიც გთავაზობთ სხვადასხვა სახის კურსებს, როგორიცაა ვებსაიტების </a:t>
            </a:r>
            <a:r>
              <a:rPr lang="ka-GE" sz="1600" dirty="0"/>
              <a:t>დიზაინი</a:t>
            </a:r>
            <a:r>
              <a:rPr lang="ka-GE" sz="1600" i="0" dirty="0">
                <a:effectLst/>
              </a:rPr>
              <a:t> მობილური აპლიკაციების შექმნა  მონაცემთა მეცნიერება.</a:t>
            </a:r>
          </a:p>
          <a:p>
            <a:pPr marL="0" indent="0" algn="just">
              <a:lnSpc>
                <a:spcPct val="110000"/>
              </a:lnSpc>
              <a:buNone/>
            </a:pPr>
            <a:br>
              <a:rPr lang="ka-GE" sz="1600" i="0" dirty="0">
                <a:effectLst/>
              </a:rPr>
            </a:br>
            <a:r>
              <a:rPr lang="ka-GE" sz="1600" i="0" dirty="0">
                <a:effectLst>
                  <a:outerShdw blurRad="38100" dist="38100" dir="2700000" algn="tl">
                    <a:srgbClr val="000000">
                      <a:alpha val="43137"/>
                    </a:srgbClr>
                  </a:outerShdw>
                </a:effectLst>
              </a:rPr>
              <a:t>მისია: </a:t>
            </a:r>
            <a:r>
              <a:rPr lang="ka-GE" sz="1600" i="0" dirty="0">
                <a:effectLst/>
              </a:rPr>
              <a:t>ჩვენი მიზანია უმაღალესი ხარისხის სწავლების უზრუნველყოფა და დახმარება სტუდენტებისთვის   ტექნოლოგიურ ინდუსტრიაში წარმატების მიღწევაში.</a:t>
            </a:r>
            <a:endParaRPr lang="en-US" sz="1600" i="0" dirty="0">
              <a:effectLst/>
            </a:endParaRPr>
          </a:p>
          <a:p>
            <a:pPr marL="0" indent="0">
              <a:lnSpc>
                <a:spcPct val="110000"/>
              </a:lnSpc>
              <a:buNone/>
            </a:pPr>
            <a:r>
              <a:rPr lang="ka-GE" sz="1600" i="0" dirty="0">
                <a:effectLst>
                  <a:outerShdw blurRad="38100" dist="38100" dir="2700000" algn="tl">
                    <a:srgbClr val="000000">
                      <a:alpha val="43137"/>
                    </a:srgbClr>
                  </a:outerShdw>
                </a:effectLst>
              </a:rPr>
              <a:t>ბაზრის ანალიზი: </a:t>
            </a:r>
            <a:r>
              <a:rPr lang="ka-GE" sz="1600" i="0" dirty="0">
                <a:effectLst/>
              </a:rPr>
              <a:t> სამიზნე ჯგუფი  მოიცავს ახალგაზრდებს და პროფესიონალებს, რომლებ</a:t>
            </a:r>
            <a:r>
              <a:rPr lang="ka-GE" sz="1600" dirty="0"/>
              <a:t>სა</a:t>
            </a:r>
            <a:r>
              <a:rPr lang="ka-GE" sz="1600" i="0" dirty="0">
                <a:effectLst/>
              </a:rPr>
              <a:t>ც სურთ პროგრამირების უნარების განვითარება.</a:t>
            </a:r>
          </a:p>
          <a:p>
            <a:pPr marL="0" indent="0">
              <a:lnSpc>
                <a:spcPct val="110000"/>
              </a:lnSpc>
              <a:buNone/>
            </a:pPr>
            <a:br>
              <a:rPr lang="ka-GE" sz="1800" i="0" dirty="0">
                <a:effectLst/>
              </a:rPr>
            </a:br>
            <a:endParaRPr lang="ka-GE" sz="1800" i="0" dirty="0">
              <a:effectLst/>
            </a:endParaRPr>
          </a:p>
          <a:p>
            <a:pPr marL="0" indent="0" algn="just">
              <a:lnSpc>
                <a:spcPct val="110000"/>
              </a:lnSpc>
              <a:buNone/>
            </a:pPr>
            <a:br>
              <a:rPr lang="ka-GE" sz="1800" i="0" dirty="0">
                <a:effectLst/>
              </a:rPr>
            </a:br>
            <a:endParaRPr lang="en-GB" dirty="0"/>
          </a:p>
        </p:txBody>
      </p:sp>
      <p:sp>
        <p:nvSpPr>
          <p:cNvPr id="9" name="Flowchart: Alternate Process 8">
            <a:extLst>
              <a:ext uri="{FF2B5EF4-FFF2-40B4-BE49-F238E27FC236}">
                <a16:creationId xmlns:a16="http://schemas.microsoft.com/office/drawing/2014/main" id="{EE31794D-788F-4F80-BE80-8137DF2BD5F4}"/>
              </a:ext>
            </a:extLst>
          </p:cNvPr>
          <p:cNvSpPr/>
          <p:nvPr/>
        </p:nvSpPr>
        <p:spPr>
          <a:xfrm>
            <a:off x="6035040" y="932021"/>
            <a:ext cx="6156959" cy="4993957"/>
          </a:xfrm>
          <a:prstGeom prst="flowChartAlternateProcess">
            <a:avLst/>
          </a:prstGeom>
          <a:solidFill>
            <a:srgbClr val="523D34"/>
          </a:solidFill>
          <a:effectLst>
            <a:glow rad="127000">
              <a:srgbClr val="523D34">
                <a:alpha val="90000"/>
              </a:srgbClr>
            </a:glow>
            <a:outerShdw blurRad="952500" dist="50800" dir="5400000" algn="ctr" rotWithShape="0">
              <a:srgbClr val="523D34">
                <a:alpha val="4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just">
              <a:lnSpc>
                <a:spcPct val="110000"/>
              </a:lnSpc>
              <a:buNone/>
            </a:pPr>
            <a:r>
              <a:rPr lang="ka-GE" sz="1600" i="0" dirty="0">
                <a:effectLst>
                  <a:outerShdw blurRad="38100" dist="38100" dir="2700000" algn="tl">
                    <a:srgbClr val="000000">
                      <a:alpha val="43137"/>
                    </a:srgbClr>
                  </a:outerShdw>
                </a:effectLst>
              </a:rPr>
              <a:t>კონკურენცია: </a:t>
            </a:r>
            <a:r>
              <a:rPr lang="ka-GE" sz="1600" i="0" dirty="0">
                <a:effectLst/>
              </a:rPr>
              <a:t>ჩვენი კონკურენტები არიან ადგილობრივი კოდირების ცენტრები და ონლაინ პლატფორმები, მაგრამ ჩვენ  გაგვაჩნია არაერთი კონკურენტული უპირატესობა.</a:t>
            </a:r>
          </a:p>
          <a:p>
            <a:pPr marL="0" indent="0" algn="just">
              <a:lnSpc>
                <a:spcPct val="110000"/>
              </a:lnSpc>
              <a:buNone/>
            </a:pPr>
            <a:br>
              <a:rPr lang="ka-GE" sz="1600" i="0" dirty="0">
                <a:effectLst/>
              </a:rPr>
            </a:br>
            <a:r>
              <a:rPr lang="ka-GE" sz="1600" i="0" dirty="0">
                <a:effectLst>
                  <a:outerShdw blurRad="38100" dist="38100" dir="2700000" algn="tl">
                    <a:srgbClr val="000000">
                      <a:alpha val="43137"/>
                    </a:srgbClr>
                  </a:outerShdw>
                </a:effectLst>
              </a:rPr>
              <a:t>ბიზნეს მოდელი: </a:t>
            </a:r>
            <a:r>
              <a:rPr lang="ka-GE" sz="1600" i="0" dirty="0">
                <a:effectLst/>
              </a:rPr>
              <a:t>შემოსავლების წყარო იქნება ძირითადად სტუდენტების მიერ შესყიდული კურსებიდან მიღებული შემოსავალი და დამატებითი წყარო შემოსავალის იქნება ჩვენი თანდართული</a:t>
            </a:r>
            <a:r>
              <a:rPr lang="en-US" sz="1600" i="0" dirty="0">
                <a:effectLst/>
              </a:rPr>
              <a:t> CW </a:t>
            </a:r>
            <a:r>
              <a:rPr lang="ka-GE" sz="1600" i="0" dirty="0">
                <a:effectLst/>
              </a:rPr>
              <a:t>აპლიკაციიდან.</a:t>
            </a:r>
          </a:p>
          <a:p>
            <a:pPr marL="0" indent="0" algn="just">
              <a:lnSpc>
                <a:spcPct val="110000"/>
              </a:lnSpc>
              <a:buNone/>
            </a:pPr>
            <a:br>
              <a:rPr lang="ka-GE" sz="1600" i="0" dirty="0">
                <a:effectLst/>
              </a:rPr>
            </a:br>
            <a:r>
              <a:rPr lang="ka-GE" sz="1600" i="0" dirty="0">
                <a:effectLst>
                  <a:outerShdw blurRad="38100" dist="38100" dir="2700000" algn="tl">
                    <a:srgbClr val="000000">
                      <a:alpha val="43137"/>
                    </a:srgbClr>
                  </a:outerShdw>
                </a:effectLst>
              </a:rPr>
              <a:t>ფინანსური პროგნოზები</a:t>
            </a:r>
            <a:r>
              <a:rPr lang="ka-GE" sz="1600" i="0" dirty="0">
                <a:effectLst/>
              </a:rPr>
              <a:t>: პირველ წელს მოსალოდნელი შემოსავალი </a:t>
            </a:r>
            <a:r>
              <a:rPr lang="ka-GE" sz="1600" dirty="0"/>
              <a:t> არ არის დიდი,  მაგრამ      მეორე წლიდან წმინდა მოგება საკმაოდ მაღალი </a:t>
            </a:r>
            <a:r>
              <a:rPr lang="ka-GE" sz="1600" i="0" dirty="0">
                <a:effectLst/>
              </a:rPr>
              <a:t>იქნება.</a:t>
            </a:r>
            <a:br>
              <a:rPr lang="ka-GE" sz="1600" i="0" dirty="0">
                <a:effectLst/>
              </a:rPr>
            </a:br>
            <a:r>
              <a:rPr lang="ka-GE" sz="1600" i="0" dirty="0">
                <a:effectLst>
                  <a:outerShdw blurRad="38100" dist="38100" dir="2700000" algn="tl">
                    <a:srgbClr val="000000">
                      <a:alpha val="43137"/>
                    </a:srgbClr>
                  </a:outerShdw>
                </a:effectLst>
              </a:rPr>
              <a:t>ფინანსური საჭიროებები: </a:t>
            </a:r>
            <a:r>
              <a:rPr lang="ka-GE" sz="1600" i="0" dirty="0">
                <a:effectLst/>
              </a:rPr>
              <a:t>გვჭირდება </a:t>
            </a:r>
            <a:r>
              <a:rPr lang="ka-GE" sz="1600" dirty="0"/>
              <a:t>328</a:t>
            </a:r>
            <a:r>
              <a:rPr lang="ka-GE" sz="1600" i="0" dirty="0">
                <a:effectLst/>
              </a:rPr>
              <a:t> 000  ლარი დასაწყისში, რათა გავხსნათ ცენტრი და უზრუნველყოთ საჭირო აღჭურვილობა.</a:t>
            </a:r>
            <a:endParaRPr lang="en-US" sz="1600" i="0" dirty="0">
              <a:effectLst/>
            </a:endParaRPr>
          </a:p>
        </p:txBody>
      </p:sp>
    </p:spTree>
    <p:extLst>
      <p:ext uri="{BB962C8B-B14F-4D97-AF65-F5344CB8AC3E}">
        <p14:creationId xmlns:p14="http://schemas.microsoft.com/office/powerpoint/2010/main" val="10947508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7831F75-F72F-4223-9587-A9C6C1FDD1A9}"/>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69000"/>
                    </a14:imgEffect>
                  </a14:imgLayer>
                </a14:imgProps>
              </a:ext>
              <a:ext uri="{28A0092B-C50C-407E-A947-70E740481C1C}">
                <a14:useLocalDpi xmlns:a14="http://schemas.microsoft.com/office/drawing/2010/main" val="0"/>
              </a:ext>
            </a:extLst>
          </a:blip>
          <a:stretch>
            <a:fillRect/>
          </a:stretch>
        </p:blipFill>
        <p:spPr>
          <a:xfrm>
            <a:off x="0" y="-153750"/>
            <a:ext cx="12192000" cy="6877050"/>
          </a:xfrm>
          <a:prstGeom prst="rect">
            <a:avLst/>
          </a:prstGeom>
          <a:ln>
            <a:solidFill>
              <a:schemeClr val="tx1">
                <a:lumMod val="95000"/>
                <a:lumOff val="5000"/>
              </a:schemeClr>
            </a:solidFill>
          </a:ln>
          <a:effectLst>
            <a:glow>
              <a:schemeClr val="accent1">
                <a:alpha val="0"/>
              </a:schemeClr>
            </a:glow>
            <a:outerShdw blurRad="50800" dist="50800" dir="5400000" algn="ctr" rotWithShape="0">
              <a:srgbClr val="000000"/>
            </a:outerShdw>
            <a:reflection endPos="65000" dist="50800" dir="5400000" sy="-100000" algn="bl" rotWithShape="0"/>
          </a:effectLst>
        </p:spPr>
      </p:pic>
      <p:sp>
        <p:nvSpPr>
          <p:cNvPr id="2" name="Title 1">
            <a:extLst>
              <a:ext uri="{FF2B5EF4-FFF2-40B4-BE49-F238E27FC236}">
                <a16:creationId xmlns:a16="http://schemas.microsoft.com/office/drawing/2014/main" id="{2AA5FB48-3B02-4D26-B252-3DC7B854BCAC}"/>
              </a:ext>
            </a:extLst>
          </p:cNvPr>
          <p:cNvSpPr>
            <a:spLocks noGrp="1"/>
          </p:cNvSpPr>
          <p:nvPr>
            <p:ph type="title"/>
          </p:nvPr>
        </p:nvSpPr>
        <p:spPr>
          <a:xfrm>
            <a:off x="109346" y="134700"/>
            <a:ext cx="2112699" cy="327977"/>
          </a:xfrm>
          <a:solidFill>
            <a:schemeClr val="tx1">
              <a:lumMod val="95000"/>
              <a:lumOff val="5000"/>
            </a:schemeClr>
          </a:solidFill>
          <a:ln>
            <a:solidFill>
              <a:schemeClr val="accent2">
                <a:lumMod val="75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ka-GE" sz="1600" dirty="0">
                <a:solidFill>
                  <a:schemeClr val="bg1"/>
                </a:solidFill>
              </a:rPr>
              <a:t>კომპანიის აღწერა</a:t>
            </a:r>
            <a:endParaRPr lang="en-GB" sz="1600" dirty="0">
              <a:solidFill>
                <a:schemeClr val="bg1"/>
              </a:solidFill>
            </a:endParaRPr>
          </a:p>
        </p:txBody>
      </p:sp>
      <p:sp>
        <p:nvSpPr>
          <p:cNvPr id="3" name="Content Placeholder 2">
            <a:extLst>
              <a:ext uri="{FF2B5EF4-FFF2-40B4-BE49-F238E27FC236}">
                <a16:creationId xmlns:a16="http://schemas.microsoft.com/office/drawing/2014/main" id="{3D417549-6556-4CF5-A901-A0FA666655C8}"/>
              </a:ext>
            </a:extLst>
          </p:cNvPr>
          <p:cNvSpPr>
            <a:spLocks noGrp="1"/>
          </p:cNvSpPr>
          <p:nvPr>
            <p:ph sz="half" idx="1"/>
          </p:nvPr>
        </p:nvSpPr>
        <p:spPr>
          <a:xfrm>
            <a:off x="972745" y="997527"/>
            <a:ext cx="5418529" cy="3566160"/>
          </a:xfrm>
          <a:noFill/>
        </p:spPr>
        <p:txBody>
          <a:bodyPr>
            <a:normAutofit fontScale="40000" lnSpcReduction="20000"/>
          </a:bodyPr>
          <a:lstStyle/>
          <a:p>
            <a:pPr marL="0" indent="0" algn="just">
              <a:buNone/>
            </a:pPr>
            <a:r>
              <a:rPr lang="ka-GE" sz="5000" b="1" i="0" dirty="0">
                <a:solidFill>
                  <a:schemeClr val="bg1"/>
                </a:solidFill>
                <a:effectLst>
                  <a:outerShdw blurRad="38100" dist="38100" dir="2700000" algn="tl">
                    <a:srgbClr val="000000">
                      <a:alpha val="43137"/>
                    </a:srgbClr>
                  </a:outerShdw>
                </a:effectLst>
                <a:latin typeface="__Inter_d65c78"/>
              </a:rPr>
              <a:t>კომპანიის სახელი</a:t>
            </a:r>
            <a:r>
              <a:rPr lang="en-US" sz="5000" b="1" i="0" dirty="0">
                <a:solidFill>
                  <a:schemeClr val="bg1"/>
                </a:solidFill>
                <a:effectLst>
                  <a:outerShdw blurRad="38100" dist="38100" dir="2700000" algn="tl">
                    <a:srgbClr val="000000">
                      <a:alpha val="43137"/>
                    </a:srgbClr>
                  </a:outerShdw>
                </a:effectLst>
                <a:latin typeface="__Inter_d65c78"/>
              </a:rPr>
              <a:t> CW</a:t>
            </a:r>
            <a:endParaRPr lang="ka-GE" sz="5000" b="1" i="0" dirty="0">
              <a:solidFill>
                <a:schemeClr val="bg1"/>
              </a:solidFill>
              <a:effectLst>
                <a:outerShdw blurRad="38100" dist="38100" dir="2700000" algn="tl">
                  <a:srgbClr val="000000">
                    <a:alpha val="43137"/>
                  </a:srgbClr>
                </a:outerShdw>
              </a:effectLst>
              <a:latin typeface="__Inter_d65c78"/>
            </a:endParaRPr>
          </a:p>
          <a:p>
            <a:pPr marL="0" indent="0">
              <a:lnSpc>
                <a:spcPct val="170000"/>
              </a:lnSpc>
              <a:buNone/>
            </a:pPr>
            <a:r>
              <a:rPr lang="ka-GE" altLang="en-US" b="1" dirty="0"/>
              <a:t> </a:t>
            </a:r>
            <a:r>
              <a:rPr lang="ka-GE" altLang="en-US" sz="3800" b="1" dirty="0">
                <a:solidFill>
                  <a:schemeClr val="bg1"/>
                </a:solidFill>
                <a:latin typeface="Arial" panose="020B0604020202020204" pitchFamily="34" charset="0"/>
              </a:rPr>
              <a:t>საქმიანობა</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პროგრამული</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ენების</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სწავლ</a:t>
            </a:r>
            <a:r>
              <a:rPr kumimoji="0" lang="ka-GE" altLang="en-US" sz="3800" b="0" i="0" u="none" strike="noStrike" cap="none" normalizeH="0" baseline="0" dirty="0">
                <a:ln>
                  <a:noFill/>
                </a:ln>
                <a:solidFill>
                  <a:schemeClr val="bg1"/>
                </a:solidFill>
                <a:effectLst/>
                <a:latin typeface="Arial" panose="020B0604020202020204" pitchFamily="34" charset="0"/>
              </a:rPr>
              <a:t>ები</a:t>
            </a:r>
            <a:r>
              <a:rPr kumimoji="0" lang="en-US" altLang="en-US" sz="3800" b="0" i="0" u="none" strike="noStrike" cap="none" normalizeH="0" baseline="0" dirty="0">
                <a:ln>
                  <a:noFill/>
                </a:ln>
                <a:solidFill>
                  <a:schemeClr val="bg1"/>
                </a:solidFill>
                <a:effectLst/>
                <a:latin typeface="Arial" panose="020B0604020202020204" pitchFamily="34" charset="0"/>
              </a:rPr>
              <a:t>ს </a:t>
            </a:r>
            <a:r>
              <a:rPr kumimoji="0" lang="en-US" altLang="en-US" sz="3800" b="0" i="0" u="none" strike="noStrike" cap="none" normalizeH="0" baseline="0" dirty="0" err="1">
                <a:ln>
                  <a:noFill/>
                </a:ln>
                <a:solidFill>
                  <a:schemeClr val="bg1"/>
                </a:solidFill>
                <a:effectLst/>
                <a:latin typeface="Arial" panose="020B0604020202020204" pitchFamily="34" charset="0"/>
              </a:rPr>
              <a:t>ცენტრი</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რომელიც</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ka-GE"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გთავაზობთ</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ინტერაქტიულ</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და</a:t>
            </a:r>
            <a:r>
              <a:rPr lang="ka-GE" altLang="en-US" sz="3800" dirty="0">
                <a:solidFill>
                  <a:schemeClr val="bg1"/>
                </a:solidFill>
                <a:latin typeface="Arial" panose="020B0604020202020204" pitchFamily="34" charset="0"/>
              </a:rPr>
              <a:t> პ</a:t>
            </a:r>
            <a:r>
              <a:rPr kumimoji="0" lang="en-US" altLang="en-US" sz="3800" b="0" i="0" u="none" strike="noStrike" cap="none" normalizeH="0" baseline="0" dirty="0" err="1">
                <a:ln>
                  <a:noFill/>
                </a:ln>
                <a:solidFill>
                  <a:schemeClr val="bg1"/>
                </a:solidFill>
                <a:effectLst/>
                <a:latin typeface="Arial" panose="020B0604020202020204" pitchFamily="34" charset="0"/>
              </a:rPr>
              <a:t>რაქტიკულ</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კურსებს</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სხვადასხვა</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პოპულარულ</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ენებზე</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როგორიცაა</a:t>
            </a:r>
            <a:r>
              <a:rPr kumimoji="0" lang="en-US" altLang="en-US" sz="3800" b="0" i="0" u="none" strike="noStrike" cap="none" normalizeH="0" baseline="0" dirty="0">
                <a:ln>
                  <a:noFill/>
                </a:ln>
                <a:solidFill>
                  <a:schemeClr val="bg1"/>
                </a:solidFill>
                <a:effectLst/>
                <a:latin typeface="Arial" panose="020B0604020202020204" pitchFamily="34" charset="0"/>
              </a:rPr>
              <a:t> Python, Java, JavaScript, C++, HTML/CSS </a:t>
            </a:r>
            <a:r>
              <a:rPr kumimoji="0" lang="en-US" altLang="en-US" sz="3800" b="0" i="0" u="none" strike="noStrike" cap="none" normalizeH="0" baseline="0" dirty="0" err="1">
                <a:ln>
                  <a:noFill/>
                </a:ln>
                <a:solidFill>
                  <a:schemeClr val="bg1"/>
                </a:solidFill>
                <a:effectLst/>
                <a:latin typeface="Arial" panose="020B0604020202020204" pitchFamily="34" charset="0"/>
              </a:rPr>
              <a:t>და</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სხვა</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გარდა</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ამისა</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ცენტრი</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უზრუნველყოფს</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სტაჟირებებს</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გუნდურ</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პროექტებ</a:t>
            </a:r>
            <a:r>
              <a:rPr kumimoji="0" lang="ka-GE" altLang="en-US" sz="3800" b="0" i="0" u="none" strike="noStrike" cap="none" normalizeH="0" baseline="0" dirty="0">
                <a:ln>
                  <a:noFill/>
                </a:ln>
                <a:solidFill>
                  <a:schemeClr val="bg1"/>
                </a:solidFill>
                <a:effectLst/>
                <a:latin typeface="Arial" panose="020B0604020202020204" pitchFamily="34" charset="0"/>
              </a:rPr>
              <a:t>ზე</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მუშაობას</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და</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პრაქტიკული</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en-US" altLang="en-US" sz="3800" b="0" i="0" u="none" strike="noStrike" cap="none" normalizeH="0" baseline="0" dirty="0" err="1">
                <a:ln>
                  <a:noFill/>
                </a:ln>
                <a:solidFill>
                  <a:schemeClr val="bg1"/>
                </a:solidFill>
                <a:effectLst/>
                <a:latin typeface="Arial" panose="020B0604020202020204" pitchFamily="34" charset="0"/>
              </a:rPr>
              <a:t>გამოცდების</a:t>
            </a:r>
            <a:r>
              <a:rPr kumimoji="0" lang="en-US" altLang="en-US" sz="3800" b="0" i="0" u="none" strike="noStrike" cap="none" normalizeH="0" baseline="0" dirty="0">
                <a:ln>
                  <a:noFill/>
                </a:ln>
                <a:solidFill>
                  <a:schemeClr val="bg1"/>
                </a:solidFill>
                <a:effectLst/>
                <a:latin typeface="Arial" panose="020B0604020202020204" pitchFamily="34" charset="0"/>
              </a:rPr>
              <a:t> </a:t>
            </a:r>
            <a:r>
              <a:rPr kumimoji="0" lang="ka-GE" altLang="en-US" sz="3800" b="0" i="0" u="none" strike="noStrike" cap="none" normalizeH="0" baseline="0" dirty="0">
                <a:ln>
                  <a:noFill/>
                </a:ln>
                <a:solidFill>
                  <a:schemeClr val="bg1"/>
                </a:solidFill>
                <a:effectLst/>
                <a:latin typeface="Arial" panose="020B0604020202020204" pitchFamily="34" charset="0"/>
              </a:rPr>
              <a:t>მიღების </a:t>
            </a:r>
            <a:r>
              <a:rPr kumimoji="0" lang="en-US" altLang="en-US" sz="3800" b="0" i="0" u="none" strike="noStrike" cap="none" normalizeH="0" baseline="0" dirty="0" err="1">
                <a:ln>
                  <a:noFill/>
                </a:ln>
                <a:solidFill>
                  <a:schemeClr val="bg1"/>
                </a:solidFill>
                <a:effectLst/>
                <a:latin typeface="Arial" panose="020B0604020202020204" pitchFamily="34" charset="0"/>
              </a:rPr>
              <a:t>შესაძლებლობას</a:t>
            </a:r>
            <a:r>
              <a:rPr kumimoji="0" lang="en-US" altLang="en-US" sz="3800" b="0" i="0" u="none" strike="noStrike" cap="none" normalizeH="0" baseline="0" dirty="0">
                <a:ln>
                  <a:noFill/>
                </a:ln>
                <a:solidFill>
                  <a:schemeClr val="bg1"/>
                </a:solidFill>
                <a:effectLst/>
                <a:latin typeface="Arial" panose="020B0604020202020204" pitchFamily="34" charset="0"/>
              </a:rPr>
              <a:t>.</a:t>
            </a:r>
          </a:p>
          <a:p>
            <a:endParaRPr lang="en-GB" dirty="0"/>
          </a:p>
        </p:txBody>
      </p:sp>
      <p:sp>
        <p:nvSpPr>
          <p:cNvPr id="9" name="Content Placeholder 8">
            <a:extLst>
              <a:ext uri="{FF2B5EF4-FFF2-40B4-BE49-F238E27FC236}">
                <a16:creationId xmlns:a16="http://schemas.microsoft.com/office/drawing/2014/main" id="{8C0B994E-7A11-4E40-BB58-50292A679268}"/>
              </a:ext>
            </a:extLst>
          </p:cNvPr>
          <p:cNvSpPr>
            <a:spLocks noGrp="1"/>
          </p:cNvSpPr>
          <p:nvPr>
            <p:ph sz="half" idx="2"/>
          </p:nvPr>
        </p:nvSpPr>
        <p:spPr>
          <a:xfrm>
            <a:off x="6637972" y="1400048"/>
            <a:ext cx="4463415" cy="3238500"/>
          </a:xfrm>
        </p:spPr>
        <p:txBody>
          <a:bodyPr>
            <a:normAutofit fontScale="40000" lnSpcReduction="20000"/>
          </a:bodyPr>
          <a:lstStyle/>
          <a:p>
            <a:pPr>
              <a:lnSpc>
                <a:spcPct val="170000"/>
              </a:lnSpc>
            </a:pPr>
            <a:r>
              <a:rPr lang="ka-GE" sz="4000" b="1" dirty="0">
                <a:solidFill>
                  <a:schemeClr val="bg1"/>
                </a:solidFill>
              </a:rPr>
              <a:t>იურიდიული სტატუსი</a:t>
            </a:r>
            <a:r>
              <a:rPr lang="ka-GE" sz="4000" dirty="0">
                <a:solidFill>
                  <a:schemeClr val="bg1"/>
                </a:solidFill>
              </a:rPr>
              <a:t>: "</a:t>
            </a:r>
            <a:r>
              <a:rPr lang="en-GB" sz="4000" dirty="0">
                <a:solidFill>
                  <a:schemeClr val="bg1"/>
                </a:solidFill>
              </a:rPr>
              <a:t>Code Wizards" </a:t>
            </a:r>
            <a:r>
              <a:rPr lang="ka-GE" sz="4000" dirty="0">
                <a:solidFill>
                  <a:schemeClr val="bg1"/>
                </a:solidFill>
              </a:rPr>
              <a:t>იქნება </a:t>
            </a:r>
            <a:r>
              <a:rPr lang="ka-GE" sz="4000" b="1" dirty="0">
                <a:solidFill>
                  <a:schemeClr val="bg1"/>
                </a:solidFill>
              </a:rPr>
              <a:t>შპს </a:t>
            </a:r>
            <a:r>
              <a:rPr lang="ka-GE" sz="4000" dirty="0">
                <a:solidFill>
                  <a:schemeClr val="bg1"/>
                </a:solidFill>
              </a:rPr>
              <a:t>ფორმატში რეგისტრირებული კომპანია. ეს ფორმა უფრო მოქნილი და ეფექტურია საგადასახადო პასუხისმგებლობების, დასაქმების საკითხების და ბიზნეს ოპერაციების მართვის თვალსაზრისით.</a:t>
            </a:r>
          </a:p>
          <a:p>
            <a:pPr>
              <a:lnSpc>
                <a:spcPct val="170000"/>
              </a:lnSpc>
            </a:pPr>
            <a:endParaRPr lang="en-GB" dirty="0"/>
          </a:p>
        </p:txBody>
      </p:sp>
      <p:sp>
        <p:nvSpPr>
          <p:cNvPr id="11" name="TextBox 10">
            <a:extLst>
              <a:ext uri="{FF2B5EF4-FFF2-40B4-BE49-F238E27FC236}">
                <a16:creationId xmlns:a16="http://schemas.microsoft.com/office/drawing/2014/main" id="{D860E4F5-A254-42F6-80F9-16470E10E06B}"/>
              </a:ext>
            </a:extLst>
          </p:cNvPr>
          <p:cNvSpPr txBox="1"/>
          <p:nvPr/>
        </p:nvSpPr>
        <p:spPr>
          <a:xfrm>
            <a:off x="1090613" y="4389967"/>
            <a:ext cx="10010775" cy="2135969"/>
          </a:xfrm>
          <a:prstGeom prst="rect">
            <a:avLst/>
          </a:prstGeom>
          <a:noFill/>
        </p:spPr>
        <p:txBody>
          <a:bodyPr wrap="square">
            <a:spAutoFit/>
          </a:bodyPr>
          <a:lstStyle/>
          <a:p>
            <a:pPr>
              <a:lnSpc>
                <a:spcPct val="170000"/>
              </a:lnSpc>
            </a:pPr>
            <a:r>
              <a:rPr kumimoji="0" lang="ka-GE" altLang="en-US" sz="1600" b="1" i="0" u="none" strike="noStrike" cap="none" normalizeH="0" baseline="0" dirty="0">
                <a:ln>
                  <a:noFill/>
                </a:ln>
                <a:solidFill>
                  <a:schemeClr val="bg1"/>
                </a:solidFill>
                <a:effectLst/>
                <a:latin typeface="Arial" panose="020B0604020202020204" pitchFamily="34" charset="0"/>
              </a:rPr>
              <a:t>ბაზრის სეგმენტაცია მოხდება გეოგრაფიული და დემოგრაფიული ნიშნით, რაც გულისხმობს ცენტრის გახსნას თბილისში, ძირითადად 16-დან 30-წლამდე ასაკის მოსახლეობისთვის. </a:t>
            </a:r>
            <a:r>
              <a:rPr kumimoji="0" lang="en-US" altLang="en-US" sz="1600" b="1" i="0" u="none" strike="noStrike" cap="none" normalizeH="0" baseline="0" dirty="0" err="1">
                <a:ln>
                  <a:noFill/>
                </a:ln>
                <a:solidFill>
                  <a:schemeClr val="bg1"/>
                </a:solidFill>
                <a:effectLst/>
                <a:latin typeface="Arial" panose="020B0604020202020204" pitchFamily="34" charset="0"/>
              </a:rPr>
              <a:t>მიზნობრივი</a:t>
            </a:r>
            <a:r>
              <a:rPr kumimoji="0" lang="en-US" altLang="en-US" sz="1600" b="1" i="0" u="none" strike="noStrike" cap="none" normalizeH="0" baseline="0" dirty="0">
                <a:ln>
                  <a:noFill/>
                </a:ln>
                <a:solidFill>
                  <a:schemeClr val="bg1"/>
                </a:solidFill>
                <a:effectLst/>
                <a:latin typeface="Arial" panose="020B0604020202020204" pitchFamily="34" charset="0"/>
              </a:rPr>
              <a:t> </a:t>
            </a:r>
            <a:r>
              <a:rPr lang="ka-GE" altLang="en-US" sz="1600" b="1" dirty="0">
                <a:solidFill>
                  <a:schemeClr val="bg1"/>
                </a:solidFill>
                <a:latin typeface="Arial" panose="020B0604020202020204" pitchFamily="34" charset="0"/>
              </a:rPr>
              <a:t>ჯგუფი:</a:t>
            </a:r>
            <a:r>
              <a:rPr kumimoji="0" lang="en-US" altLang="en-US" sz="1600" b="0" i="0" u="none" strike="noStrike" cap="none" normalizeH="0" baseline="0" dirty="0">
                <a:ln>
                  <a:noFill/>
                </a:ln>
                <a:solidFill>
                  <a:schemeClr val="bg1"/>
                </a:solidFill>
                <a:effectLst/>
                <a:latin typeface="Arial" panose="020B0604020202020204" pitchFamily="34" charset="0"/>
              </a:rPr>
              <a:t> </a:t>
            </a:r>
            <a:r>
              <a:rPr kumimoji="0" lang="en-US" altLang="en-US" sz="1600" b="0" i="0" u="none" strike="noStrike" cap="none" normalizeH="0" baseline="0" dirty="0" err="1">
                <a:ln>
                  <a:noFill/>
                </a:ln>
                <a:solidFill>
                  <a:schemeClr val="bg1"/>
                </a:solidFill>
                <a:effectLst/>
                <a:latin typeface="Arial" panose="020B0604020202020204" pitchFamily="34" charset="0"/>
              </a:rPr>
              <a:t>სტუდენტები</a:t>
            </a:r>
            <a:r>
              <a:rPr kumimoji="0" lang="en-US" altLang="en-US" sz="1600" b="0" i="0" u="none" strike="noStrike" cap="none" normalizeH="0" baseline="0" dirty="0">
                <a:ln>
                  <a:noFill/>
                </a:ln>
                <a:solidFill>
                  <a:schemeClr val="bg1"/>
                </a:solidFill>
                <a:effectLst/>
                <a:latin typeface="Arial" panose="020B0604020202020204" pitchFamily="34" charset="0"/>
              </a:rPr>
              <a:t>, </a:t>
            </a:r>
            <a:r>
              <a:rPr kumimoji="0" lang="en-US" altLang="en-US" sz="1600" b="0" i="0" u="none" strike="noStrike" cap="none" normalizeH="0" baseline="0" dirty="0" err="1">
                <a:ln>
                  <a:noFill/>
                </a:ln>
                <a:solidFill>
                  <a:schemeClr val="bg1"/>
                </a:solidFill>
                <a:effectLst/>
                <a:latin typeface="Arial" panose="020B0604020202020204" pitchFamily="34" charset="0"/>
              </a:rPr>
              <a:t>დამწყები</a:t>
            </a:r>
            <a:r>
              <a:rPr kumimoji="0" lang="en-US" altLang="en-US" sz="1600" b="0" i="0" u="none" strike="noStrike" cap="none" normalizeH="0" baseline="0" dirty="0">
                <a:ln>
                  <a:noFill/>
                </a:ln>
                <a:solidFill>
                  <a:schemeClr val="bg1"/>
                </a:solidFill>
                <a:effectLst/>
                <a:latin typeface="Arial" panose="020B0604020202020204" pitchFamily="34" charset="0"/>
              </a:rPr>
              <a:t> </a:t>
            </a:r>
            <a:r>
              <a:rPr kumimoji="0" lang="en-US" altLang="en-US" sz="1600" b="0" i="0" u="none" strike="noStrike" cap="none" normalizeH="0" baseline="0" dirty="0" err="1">
                <a:ln>
                  <a:noFill/>
                </a:ln>
                <a:solidFill>
                  <a:schemeClr val="bg1"/>
                </a:solidFill>
                <a:effectLst/>
                <a:latin typeface="Arial" panose="020B0604020202020204" pitchFamily="34" charset="0"/>
              </a:rPr>
              <a:t>პროგრამისტები</a:t>
            </a:r>
            <a:r>
              <a:rPr kumimoji="0" lang="en-US" altLang="en-US" sz="1600" b="0" i="0" u="none" strike="noStrike" cap="none" normalizeH="0" baseline="0" dirty="0">
                <a:ln>
                  <a:noFill/>
                </a:ln>
                <a:solidFill>
                  <a:schemeClr val="bg1"/>
                </a:solidFill>
                <a:effectLst/>
                <a:latin typeface="Arial" panose="020B0604020202020204" pitchFamily="34" charset="0"/>
              </a:rPr>
              <a:t>, </a:t>
            </a:r>
            <a:r>
              <a:rPr kumimoji="0" lang="en-US" altLang="en-US" sz="1600" b="0" i="0" u="none" strike="noStrike" cap="none" normalizeH="0" baseline="0" dirty="0" err="1">
                <a:ln>
                  <a:noFill/>
                </a:ln>
                <a:solidFill>
                  <a:schemeClr val="bg1"/>
                </a:solidFill>
                <a:effectLst/>
                <a:latin typeface="Arial" panose="020B0604020202020204" pitchFamily="34" charset="0"/>
              </a:rPr>
              <a:t>ტექნოლოგიურ</a:t>
            </a:r>
            <a:r>
              <a:rPr kumimoji="0" lang="en-US" altLang="en-US" sz="1600" b="0" i="0" u="none" strike="noStrike" cap="none" normalizeH="0" baseline="0" dirty="0">
                <a:ln>
                  <a:noFill/>
                </a:ln>
                <a:solidFill>
                  <a:schemeClr val="bg1"/>
                </a:solidFill>
                <a:effectLst/>
                <a:latin typeface="Arial" panose="020B0604020202020204" pitchFamily="34" charset="0"/>
              </a:rPr>
              <a:t> </a:t>
            </a:r>
            <a:r>
              <a:rPr kumimoji="0" lang="en-US" altLang="en-US" sz="1600" b="0" i="0" u="none" strike="noStrike" cap="none" normalizeH="0" baseline="0" dirty="0" err="1">
                <a:ln>
                  <a:noFill/>
                </a:ln>
                <a:solidFill>
                  <a:schemeClr val="bg1"/>
                </a:solidFill>
                <a:effectLst/>
                <a:latin typeface="Arial" panose="020B0604020202020204" pitchFamily="34" charset="0"/>
              </a:rPr>
              <a:t>კომპანიებში</a:t>
            </a:r>
            <a:r>
              <a:rPr kumimoji="0" lang="en-US" altLang="en-US" sz="1600" b="0" i="0" u="none" strike="noStrike" cap="none" normalizeH="0" baseline="0" dirty="0">
                <a:ln>
                  <a:noFill/>
                </a:ln>
                <a:solidFill>
                  <a:schemeClr val="bg1"/>
                </a:solidFill>
                <a:effectLst/>
                <a:latin typeface="Arial" panose="020B0604020202020204" pitchFamily="34" charset="0"/>
              </a:rPr>
              <a:t> </a:t>
            </a:r>
            <a:r>
              <a:rPr kumimoji="0" lang="en-US" altLang="en-US" sz="1600" b="0" i="0" u="none" strike="noStrike" cap="none" normalizeH="0" baseline="0" dirty="0" err="1">
                <a:ln>
                  <a:noFill/>
                </a:ln>
                <a:solidFill>
                  <a:schemeClr val="bg1"/>
                </a:solidFill>
                <a:effectLst/>
                <a:latin typeface="Arial" panose="020B0604020202020204" pitchFamily="34" charset="0"/>
              </a:rPr>
              <a:t>დასაქმებული</a:t>
            </a:r>
            <a:r>
              <a:rPr kumimoji="0" lang="en-US" altLang="en-US" sz="1600" b="0" i="0" u="none" strike="noStrike" cap="none" normalizeH="0" baseline="0" dirty="0">
                <a:ln>
                  <a:noFill/>
                </a:ln>
                <a:solidFill>
                  <a:schemeClr val="bg1"/>
                </a:solidFill>
                <a:effectLst/>
                <a:latin typeface="Arial" panose="020B0604020202020204" pitchFamily="34" charset="0"/>
              </a:rPr>
              <a:t> </a:t>
            </a:r>
            <a:r>
              <a:rPr kumimoji="0" lang="en-US" altLang="en-US" sz="1600" b="0" i="0" u="none" strike="noStrike" cap="none" normalizeH="0" baseline="0" dirty="0" err="1">
                <a:ln>
                  <a:noFill/>
                </a:ln>
                <a:solidFill>
                  <a:schemeClr val="bg1"/>
                </a:solidFill>
                <a:effectLst/>
                <a:latin typeface="Arial" panose="020B0604020202020204" pitchFamily="34" charset="0"/>
              </a:rPr>
              <a:t>ადამიანები</a:t>
            </a:r>
            <a:r>
              <a:rPr kumimoji="0" lang="en-US" altLang="en-US" sz="1600" b="0" i="0" u="none" strike="noStrike" cap="none" normalizeH="0" baseline="0" dirty="0">
                <a:ln>
                  <a:noFill/>
                </a:ln>
                <a:solidFill>
                  <a:schemeClr val="bg1"/>
                </a:solidFill>
                <a:effectLst/>
                <a:latin typeface="Arial" panose="020B0604020202020204" pitchFamily="34" charset="0"/>
              </a:rPr>
              <a:t>, </a:t>
            </a:r>
            <a:r>
              <a:rPr kumimoji="0" lang="en-US" altLang="en-US" sz="1600" b="0" i="0" u="none" strike="noStrike" cap="none" normalizeH="0" baseline="0" dirty="0" err="1">
                <a:ln>
                  <a:noFill/>
                </a:ln>
                <a:solidFill>
                  <a:schemeClr val="bg1"/>
                </a:solidFill>
                <a:effectLst/>
                <a:latin typeface="Arial" panose="020B0604020202020204" pitchFamily="34" charset="0"/>
              </a:rPr>
              <a:t>ტექნოლოგიებში</a:t>
            </a:r>
            <a:r>
              <a:rPr kumimoji="0" lang="en-US" altLang="en-US" sz="1600" b="0" i="0" u="none" strike="noStrike" cap="none" normalizeH="0" baseline="0" dirty="0">
                <a:ln>
                  <a:noFill/>
                </a:ln>
                <a:solidFill>
                  <a:schemeClr val="bg1"/>
                </a:solidFill>
                <a:effectLst/>
                <a:latin typeface="Arial" panose="020B0604020202020204" pitchFamily="34" charset="0"/>
              </a:rPr>
              <a:t> </a:t>
            </a:r>
            <a:r>
              <a:rPr kumimoji="0" lang="en-US" altLang="en-US" sz="1600" b="0" i="0" u="none" strike="noStrike" cap="none" normalizeH="0" baseline="0" dirty="0" err="1">
                <a:ln>
                  <a:noFill/>
                </a:ln>
                <a:solidFill>
                  <a:schemeClr val="bg1"/>
                </a:solidFill>
                <a:effectLst/>
                <a:latin typeface="Arial" panose="020B0604020202020204" pitchFamily="34" charset="0"/>
              </a:rPr>
              <a:t>კარიერის</a:t>
            </a:r>
            <a:r>
              <a:rPr kumimoji="0" lang="en-US" altLang="en-US" sz="1600" b="0" i="0" u="none" strike="noStrike" cap="none" normalizeH="0" baseline="0" dirty="0">
                <a:ln>
                  <a:noFill/>
                </a:ln>
                <a:solidFill>
                  <a:schemeClr val="bg1"/>
                </a:solidFill>
                <a:effectLst/>
                <a:latin typeface="Arial" panose="020B0604020202020204" pitchFamily="34" charset="0"/>
              </a:rPr>
              <a:t> </a:t>
            </a:r>
            <a:r>
              <a:rPr kumimoji="0" lang="en-US" altLang="en-US" sz="1600" b="0" i="0" u="none" strike="noStrike" cap="none" normalizeH="0" baseline="0" dirty="0" err="1">
                <a:ln>
                  <a:noFill/>
                </a:ln>
                <a:solidFill>
                  <a:schemeClr val="bg1"/>
                </a:solidFill>
                <a:effectLst/>
                <a:latin typeface="Arial" panose="020B0604020202020204" pitchFamily="34" charset="0"/>
              </a:rPr>
              <a:t>შექმნის</a:t>
            </a:r>
            <a:r>
              <a:rPr kumimoji="0" lang="en-US" altLang="en-US" sz="1600" b="0" i="0" u="none" strike="noStrike" cap="none" normalizeH="0" baseline="0" dirty="0">
                <a:ln>
                  <a:noFill/>
                </a:ln>
                <a:solidFill>
                  <a:schemeClr val="bg1"/>
                </a:solidFill>
                <a:effectLst/>
                <a:latin typeface="Arial" panose="020B0604020202020204" pitchFamily="34" charset="0"/>
              </a:rPr>
              <a:t> </a:t>
            </a:r>
            <a:r>
              <a:rPr kumimoji="0" lang="en-US" altLang="en-US" sz="1600" b="0" i="0" u="none" strike="noStrike" cap="none" normalizeH="0" baseline="0" dirty="0" err="1">
                <a:ln>
                  <a:noFill/>
                </a:ln>
                <a:solidFill>
                  <a:schemeClr val="bg1"/>
                </a:solidFill>
                <a:effectLst/>
                <a:latin typeface="Arial" panose="020B0604020202020204" pitchFamily="34" charset="0"/>
              </a:rPr>
              <a:t>მსურველები</a:t>
            </a:r>
            <a:r>
              <a:rPr kumimoji="0" lang="en-US" altLang="en-US" sz="1600" b="0" i="0" u="none" strike="noStrike" cap="none" normalizeH="0" baseline="0" dirty="0">
                <a:ln>
                  <a:noFill/>
                </a:ln>
                <a:solidFill>
                  <a:schemeClr val="bg1"/>
                </a:solidFill>
                <a:effectLst/>
                <a:latin typeface="Arial" panose="020B0604020202020204" pitchFamily="34" charset="0"/>
              </a:rPr>
              <a:t>, IT </a:t>
            </a:r>
            <a:r>
              <a:rPr kumimoji="0" lang="en-US" altLang="en-US" sz="1600" b="0" i="0" u="none" strike="noStrike" cap="none" normalizeH="0" baseline="0" dirty="0" err="1">
                <a:ln>
                  <a:noFill/>
                </a:ln>
                <a:solidFill>
                  <a:schemeClr val="bg1"/>
                </a:solidFill>
                <a:effectLst/>
                <a:latin typeface="Arial" panose="020B0604020202020204" pitchFamily="34" charset="0"/>
              </a:rPr>
              <a:t>სპეციალისტები</a:t>
            </a:r>
            <a:r>
              <a:rPr kumimoji="0" lang="en-US" altLang="en-US" sz="1600" b="0" i="0" u="none" strike="noStrike" cap="none" normalizeH="0" baseline="0" dirty="0">
                <a:ln>
                  <a:noFill/>
                </a:ln>
                <a:solidFill>
                  <a:schemeClr val="bg1"/>
                </a:solidFill>
                <a:effectLst/>
                <a:latin typeface="Arial" panose="020B0604020202020204" pitchFamily="34" charset="0"/>
              </a:rPr>
              <a:t>, </a:t>
            </a:r>
            <a:r>
              <a:rPr kumimoji="0" lang="en-US" altLang="en-US" sz="1600" b="0" i="0" u="none" strike="noStrike" cap="none" normalizeH="0" baseline="0" dirty="0" err="1">
                <a:ln>
                  <a:noFill/>
                </a:ln>
                <a:solidFill>
                  <a:schemeClr val="bg1"/>
                </a:solidFill>
                <a:effectLst/>
                <a:latin typeface="Arial" panose="020B0604020202020204" pitchFamily="34" charset="0"/>
              </a:rPr>
              <a:t>რომლებსაც</a:t>
            </a:r>
            <a:r>
              <a:rPr kumimoji="0" lang="en-US" altLang="en-US" sz="1600" b="0" i="0" u="none" strike="noStrike" cap="none" normalizeH="0" baseline="0" dirty="0">
                <a:ln>
                  <a:noFill/>
                </a:ln>
                <a:solidFill>
                  <a:schemeClr val="bg1"/>
                </a:solidFill>
                <a:effectLst/>
                <a:latin typeface="Arial" panose="020B0604020202020204" pitchFamily="34" charset="0"/>
              </a:rPr>
              <a:t> </a:t>
            </a:r>
            <a:r>
              <a:rPr kumimoji="0" lang="en-US" altLang="en-US" sz="1600" b="0" i="0" u="none" strike="noStrike" cap="none" normalizeH="0" baseline="0" dirty="0" err="1">
                <a:ln>
                  <a:noFill/>
                </a:ln>
                <a:solidFill>
                  <a:schemeClr val="bg1"/>
                </a:solidFill>
                <a:effectLst/>
                <a:latin typeface="Arial" panose="020B0604020202020204" pitchFamily="34" charset="0"/>
              </a:rPr>
              <a:t>სურთ</a:t>
            </a:r>
            <a:r>
              <a:rPr kumimoji="0" lang="en-US" altLang="en-US" sz="1600" b="0" i="0" u="none" strike="noStrike" cap="none" normalizeH="0" baseline="0" dirty="0">
                <a:ln>
                  <a:noFill/>
                </a:ln>
                <a:solidFill>
                  <a:schemeClr val="bg1"/>
                </a:solidFill>
                <a:effectLst/>
                <a:latin typeface="Arial" panose="020B0604020202020204" pitchFamily="34" charset="0"/>
              </a:rPr>
              <a:t> </a:t>
            </a:r>
            <a:r>
              <a:rPr kumimoji="0" lang="en-US" altLang="en-US" sz="1600" b="0" i="0" u="none" strike="noStrike" cap="none" normalizeH="0" baseline="0" dirty="0" err="1">
                <a:ln>
                  <a:noFill/>
                </a:ln>
                <a:solidFill>
                  <a:schemeClr val="bg1"/>
                </a:solidFill>
                <a:effectLst/>
                <a:latin typeface="Arial" panose="020B0604020202020204" pitchFamily="34" charset="0"/>
              </a:rPr>
              <a:t>დამატებითი</a:t>
            </a:r>
            <a:r>
              <a:rPr kumimoji="0" lang="en-US" altLang="en-US" sz="1600" b="0" i="0" u="none" strike="noStrike" cap="none" normalizeH="0" baseline="0" dirty="0">
                <a:ln>
                  <a:noFill/>
                </a:ln>
                <a:solidFill>
                  <a:schemeClr val="bg1"/>
                </a:solidFill>
                <a:effectLst/>
                <a:latin typeface="Arial" panose="020B0604020202020204" pitchFamily="34" charset="0"/>
              </a:rPr>
              <a:t> </a:t>
            </a:r>
            <a:r>
              <a:rPr kumimoji="0" lang="en-US" altLang="en-US" sz="1600" b="0" i="0" u="none" strike="noStrike" cap="none" normalizeH="0" baseline="0" dirty="0" err="1">
                <a:ln>
                  <a:noFill/>
                </a:ln>
                <a:solidFill>
                  <a:schemeClr val="bg1"/>
                </a:solidFill>
                <a:effectLst/>
                <a:latin typeface="Arial" panose="020B0604020202020204" pitchFamily="34" charset="0"/>
              </a:rPr>
              <a:t>უნარების</a:t>
            </a:r>
            <a:r>
              <a:rPr kumimoji="0" lang="en-US" altLang="en-US" sz="1600" b="0" i="0" u="none" strike="noStrike" cap="none" normalizeH="0" baseline="0" dirty="0">
                <a:ln>
                  <a:noFill/>
                </a:ln>
                <a:solidFill>
                  <a:schemeClr val="bg1"/>
                </a:solidFill>
                <a:effectLst/>
                <a:latin typeface="Arial" panose="020B0604020202020204" pitchFamily="34" charset="0"/>
              </a:rPr>
              <a:t> </a:t>
            </a:r>
            <a:r>
              <a:rPr kumimoji="0" lang="en-US" altLang="en-US" sz="1600" b="0" i="0" u="none" strike="noStrike" cap="none" normalizeH="0" baseline="0" dirty="0" err="1">
                <a:ln>
                  <a:noFill/>
                </a:ln>
                <a:solidFill>
                  <a:schemeClr val="bg1"/>
                </a:solidFill>
                <a:effectLst/>
                <a:latin typeface="Arial" panose="020B0604020202020204" pitchFamily="34" charset="0"/>
              </a:rPr>
              <a:t>ათვისება</a:t>
            </a:r>
            <a:r>
              <a:rPr kumimoji="0" lang="en-US" altLang="en-US" sz="1600" b="0" i="0" u="none" strike="noStrike" cap="none" normalizeH="0" baseline="0" dirty="0">
                <a:ln>
                  <a:noFill/>
                </a:ln>
                <a:solidFill>
                  <a:schemeClr val="bg1"/>
                </a:solidFill>
                <a:effectLst/>
                <a:latin typeface="Arial" panose="020B0604020202020204" pitchFamily="34" charset="0"/>
              </a:rPr>
              <a:t> </a:t>
            </a:r>
          </a:p>
        </p:txBody>
      </p:sp>
    </p:spTree>
    <p:extLst>
      <p:ext uri="{BB962C8B-B14F-4D97-AF65-F5344CB8AC3E}">
        <p14:creationId xmlns:p14="http://schemas.microsoft.com/office/powerpoint/2010/main" val="27786403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rgbClr val="353537">
                <a:alpha val="32000"/>
              </a:srgbClr>
            </a:gs>
            <a:gs pos="100000">
              <a:schemeClr val="accent1">
                <a:lumMod val="45000"/>
                <a:lumOff val="55000"/>
              </a:schemeClr>
            </a:gs>
            <a:gs pos="0">
              <a:schemeClr val="accent1">
                <a:alpha val="25000"/>
                <a:lumMod val="0"/>
              </a:schemeClr>
            </a:gs>
            <a:gs pos="0">
              <a:schemeClr val="accent1">
                <a:lumMod val="0"/>
                <a:lumOff val="100000"/>
                <a:alpha val="8000"/>
              </a:schemeClr>
            </a:gs>
          </a:gsLst>
          <a:path path="circle">
            <a:fillToRect l="100000" t="100000"/>
          </a:path>
          <a:tileRect/>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5577247-31CF-491E-A1E0-5B6A9C77B84A}"/>
              </a:ext>
            </a:extLst>
          </p:cNvPr>
          <p:cNvPicPr>
            <a:picLocks noChangeAspect="1"/>
          </p:cNvPicPr>
          <p:nvPr/>
        </p:nvPicPr>
        <p:blipFill>
          <a:blip r:embed="rId2">
            <a:extLst>
              <a:ext uri="{BEBA8EAE-BF5A-486C-A8C5-ECC9F3942E4B}">
                <a14:imgProps xmlns:a14="http://schemas.microsoft.com/office/drawing/2010/main">
                  <a14:imgLayer r:embed="rId3">
                    <a14:imgEffect>
                      <a14:saturation sat="400000"/>
                    </a14:imgEffect>
                    <a14:imgEffect>
                      <a14:brightnessContrast bright="-51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solidFill>
            <a:schemeClr val="tx1">
              <a:lumMod val="95000"/>
              <a:lumOff val="5000"/>
            </a:schemeClr>
          </a:solidFill>
        </p:spPr>
      </p:pic>
      <p:sp>
        <p:nvSpPr>
          <p:cNvPr id="6" name="Flowchart: Process 5">
            <a:extLst>
              <a:ext uri="{FF2B5EF4-FFF2-40B4-BE49-F238E27FC236}">
                <a16:creationId xmlns:a16="http://schemas.microsoft.com/office/drawing/2014/main" id="{6EFBD397-2293-493F-923B-3E4D58E0C103}"/>
              </a:ext>
            </a:extLst>
          </p:cNvPr>
          <p:cNvSpPr/>
          <p:nvPr/>
        </p:nvSpPr>
        <p:spPr>
          <a:xfrm>
            <a:off x="1076325" y="677862"/>
            <a:ext cx="9963150" cy="5341938"/>
          </a:xfrm>
          <a:prstGeom prst="flowChartProcess">
            <a:avLst/>
          </a:prstGeom>
          <a:solidFill>
            <a:schemeClr val="tx1">
              <a:lumMod val="85000"/>
              <a:lumOff val="15000"/>
            </a:schemeClr>
          </a:solidFill>
          <a:ln>
            <a:solidFill>
              <a:schemeClr val="accent2">
                <a:lumMod val="75000"/>
              </a:schemeClr>
            </a:solidFill>
          </a:ln>
          <a:effectLst>
            <a:glow rad="1016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200000"/>
              </a:lnSpc>
            </a:pPr>
            <a:r>
              <a:rPr lang="ka-GE" sz="1600" b="1" i="0" dirty="0">
                <a:solidFill>
                  <a:schemeClr val="bg1"/>
                </a:solidFill>
                <a:effectLst>
                  <a:outerShdw blurRad="38100" dist="38100" dir="2700000" algn="tl">
                    <a:srgbClr val="000000">
                      <a:alpha val="43137"/>
                    </a:srgbClr>
                  </a:outerShdw>
                </a:effectLst>
                <a:latin typeface="__Inter_d65c78"/>
              </a:rPr>
              <a:t>პროგრამირების სწავლების ინდუსტრია ბოლო წლებში სწრაფად ვითარდება, რაც გამოწვეულია ტექნოლოგიური პროგრესით და პროგრამირების უნარების მოთხოვნით. 2023 წლის მონაცემებით, პროგრამირების და ტექნოლოგიური განათლების ბაზარი 300 მილიარდ აშშ დოლარს აღემატება და პროგნოზირებულია, რომ ეს რიცხვი 2025 წლისთვის 400 მილიარდ აშშ დოლარამდე გაიზრდება.</a:t>
            </a:r>
          </a:p>
          <a:p>
            <a:pPr>
              <a:lnSpc>
                <a:spcPct val="200000"/>
              </a:lnSpc>
            </a:pPr>
            <a:r>
              <a:rPr lang="ka-GE" sz="1600" b="1" dirty="0">
                <a:solidFill>
                  <a:schemeClr val="bg1"/>
                </a:solidFill>
                <a:effectLst>
                  <a:outerShdw blurRad="38100" dist="38100" dir="2700000" algn="tl">
                    <a:srgbClr val="000000">
                      <a:alpha val="43137"/>
                    </a:srgbClr>
                  </a:outerShdw>
                </a:effectLst>
              </a:rPr>
              <a:t>საქართველოში ბოლო წლებში პროგრამული ენების სწავლების ბაზარი თანდათან იზრდება. განსაკუთრებით მოთხოვნა არის </a:t>
            </a:r>
            <a:r>
              <a:rPr lang="en-GB" sz="1600" b="1" dirty="0">
                <a:solidFill>
                  <a:schemeClr val="bg1"/>
                </a:solidFill>
                <a:effectLst>
                  <a:outerShdw blurRad="38100" dist="38100" dir="2700000" algn="tl">
                    <a:srgbClr val="000000">
                      <a:alpha val="43137"/>
                    </a:srgbClr>
                  </a:outerShdw>
                </a:effectLst>
              </a:rPr>
              <a:t>Python-</a:t>
            </a:r>
            <a:r>
              <a:rPr lang="ka-GE" sz="1600" b="1" dirty="0">
                <a:solidFill>
                  <a:schemeClr val="bg1"/>
                </a:solidFill>
                <a:effectLst>
                  <a:outerShdw blurRad="38100" dist="38100" dir="2700000" algn="tl">
                    <a:srgbClr val="000000">
                      <a:alpha val="43137"/>
                    </a:srgbClr>
                  </a:outerShdw>
                </a:effectLst>
              </a:rPr>
              <a:t>ის, </a:t>
            </a:r>
            <a:r>
              <a:rPr lang="en-GB" sz="1600" b="1" dirty="0">
                <a:solidFill>
                  <a:schemeClr val="bg1"/>
                </a:solidFill>
                <a:effectLst>
                  <a:outerShdw blurRad="38100" dist="38100" dir="2700000" algn="tl">
                    <a:srgbClr val="000000">
                      <a:alpha val="43137"/>
                    </a:srgbClr>
                  </a:outerShdw>
                </a:effectLst>
              </a:rPr>
              <a:t>Java-</a:t>
            </a:r>
            <a:r>
              <a:rPr lang="ka-GE" sz="1600" b="1" dirty="0">
                <a:solidFill>
                  <a:schemeClr val="bg1"/>
                </a:solidFill>
                <a:effectLst>
                  <a:outerShdw blurRad="38100" dist="38100" dir="2700000" algn="tl">
                    <a:srgbClr val="000000">
                      <a:alpha val="43137"/>
                    </a:srgbClr>
                  </a:outerShdw>
                </a:effectLst>
              </a:rPr>
              <a:t>ს, და </a:t>
            </a:r>
            <a:r>
              <a:rPr lang="en-GB" sz="1600" b="1" dirty="0">
                <a:solidFill>
                  <a:schemeClr val="bg1"/>
                </a:solidFill>
                <a:effectLst>
                  <a:outerShdw blurRad="38100" dist="38100" dir="2700000" algn="tl">
                    <a:srgbClr val="000000">
                      <a:alpha val="43137"/>
                    </a:srgbClr>
                  </a:outerShdw>
                </a:effectLst>
              </a:rPr>
              <a:t>Web </a:t>
            </a:r>
            <a:r>
              <a:rPr lang="ka-GE" sz="1600" b="1" dirty="0">
                <a:solidFill>
                  <a:schemeClr val="bg1"/>
                </a:solidFill>
                <a:effectLst>
                  <a:outerShdw blurRad="38100" dist="38100" dir="2700000" algn="tl">
                    <a:srgbClr val="000000">
                      <a:alpha val="43137"/>
                    </a:srgbClr>
                  </a:outerShdw>
                </a:effectLst>
              </a:rPr>
              <a:t>ტექნოლოგიების (</a:t>
            </a:r>
            <a:r>
              <a:rPr lang="en-GB" sz="1600" b="1" dirty="0">
                <a:solidFill>
                  <a:schemeClr val="bg1"/>
                </a:solidFill>
                <a:effectLst>
                  <a:outerShdw blurRad="38100" dist="38100" dir="2700000" algn="tl">
                    <a:srgbClr val="000000">
                      <a:alpha val="43137"/>
                    </a:srgbClr>
                  </a:outerShdw>
                </a:effectLst>
              </a:rPr>
              <a:t>HTML/CSS, JavaScript) </a:t>
            </a:r>
            <a:r>
              <a:rPr lang="ka-GE" sz="1600" b="1" dirty="0">
                <a:solidFill>
                  <a:schemeClr val="bg1"/>
                </a:solidFill>
                <a:effectLst>
                  <a:outerShdw blurRad="38100" dist="38100" dir="2700000" algn="tl">
                    <a:srgbClr val="000000">
                      <a:alpha val="43137"/>
                    </a:srgbClr>
                  </a:outerShdw>
                </a:effectLst>
              </a:rPr>
              <a:t>სწავლაზე.</a:t>
            </a:r>
          </a:p>
          <a:p>
            <a:pPr>
              <a:lnSpc>
                <a:spcPct val="200000"/>
              </a:lnSpc>
            </a:pPr>
            <a:r>
              <a:rPr lang="ka-GE" sz="1600" b="1" dirty="0">
                <a:solidFill>
                  <a:schemeClr val="bg1"/>
                </a:solidFill>
                <a:effectLst>
                  <a:outerShdw blurRad="38100" dist="38100" dir="2700000" algn="tl">
                    <a:srgbClr val="000000">
                      <a:alpha val="43137"/>
                    </a:srgbClr>
                  </a:outerShdw>
                </a:effectLst>
              </a:rPr>
              <a:t>ბაზარზე პროგრამული ენების შესწავლის მოთხოვნა საკმაოდ დიდია. ბევრი ადამიანი ეძებს მაღალკვალიფიციურ და თანამედროვე პროგრამირების კურსებს, რათა შეიძინონ ახალი უნარები და დასაქმდნენ.</a:t>
            </a:r>
            <a:endParaRPr lang="en-GB" sz="1600" b="1" dirty="0">
              <a:solidFill>
                <a:schemeClr val="bg1"/>
              </a:solidFill>
              <a:effectLst>
                <a:outerShdw blurRad="38100" dist="38100" dir="2700000" algn="tl">
                  <a:srgbClr val="000000">
                    <a:alpha val="43137"/>
                  </a:srgbClr>
                </a:outerShdw>
              </a:effectLst>
            </a:endParaRPr>
          </a:p>
        </p:txBody>
      </p:sp>
      <p:sp>
        <p:nvSpPr>
          <p:cNvPr id="2" name="Title 1">
            <a:extLst>
              <a:ext uri="{FF2B5EF4-FFF2-40B4-BE49-F238E27FC236}">
                <a16:creationId xmlns:a16="http://schemas.microsoft.com/office/drawing/2014/main" id="{2AA5FB48-3B02-4D26-B252-3DC7B854BCAC}"/>
              </a:ext>
            </a:extLst>
          </p:cNvPr>
          <p:cNvSpPr>
            <a:spLocks noGrp="1"/>
          </p:cNvSpPr>
          <p:nvPr>
            <p:ph type="title"/>
          </p:nvPr>
        </p:nvSpPr>
        <p:spPr>
          <a:xfrm>
            <a:off x="247650" y="138749"/>
            <a:ext cx="1981200" cy="356552"/>
          </a:xfrm>
          <a:solidFill>
            <a:schemeClr val="tx1">
              <a:alpha val="70000"/>
            </a:schemeClr>
          </a:solidFill>
          <a:ln>
            <a:solidFill>
              <a:schemeClr val="accent2">
                <a:lumMod val="75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ka-GE" sz="1600" dirty="0">
                <a:solidFill>
                  <a:schemeClr val="bg1"/>
                </a:solidFill>
              </a:rPr>
              <a:t>ბაზრის ანალიზი</a:t>
            </a:r>
            <a:endParaRPr lang="en-GB" sz="1600" dirty="0">
              <a:solidFill>
                <a:schemeClr val="bg1"/>
              </a:solidFill>
            </a:endParaRPr>
          </a:p>
        </p:txBody>
      </p:sp>
    </p:spTree>
    <p:extLst>
      <p:ext uri="{BB962C8B-B14F-4D97-AF65-F5344CB8AC3E}">
        <p14:creationId xmlns:p14="http://schemas.microsoft.com/office/powerpoint/2010/main" val="348552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DF9E690E-AFD1-486C-97B1-D4FB7C3F4EB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16200000">
            <a:off x="2665836" y="-2668164"/>
            <a:ext cx="6860326" cy="12192002"/>
          </a:xfrm>
          <a:solidFill>
            <a:schemeClr val="accent1">
              <a:alpha val="1000"/>
            </a:schemeClr>
          </a:solidFill>
        </p:spPr>
      </p:pic>
      <p:sp>
        <p:nvSpPr>
          <p:cNvPr id="2" name="Title 1">
            <a:extLst>
              <a:ext uri="{FF2B5EF4-FFF2-40B4-BE49-F238E27FC236}">
                <a16:creationId xmlns:a16="http://schemas.microsoft.com/office/drawing/2014/main" id="{BCBC4A3F-9EDE-4D07-BD05-74BF7D576708}"/>
              </a:ext>
            </a:extLst>
          </p:cNvPr>
          <p:cNvSpPr>
            <a:spLocks noGrp="1"/>
          </p:cNvSpPr>
          <p:nvPr>
            <p:ph type="title"/>
          </p:nvPr>
        </p:nvSpPr>
        <p:spPr>
          <a:xfrm>
            <a:off x="152400" y="142240"/>
            <a:ext cx="1719453" cy="390525"/>
          </a:xfrm>
          <a:solidFill>
            <a:schemeClr val="tx1">
              <a:lumMod val="65000"/>
              <a:lumOff val="35000"/>
            </a:schemeClr>
          </a:solidFill>
        </p:spPr>
        <p:txBody>
          <a:bodyPr anchor="ctr">
            <a:normAutofit/>
          </a:bodyPr>
          <a:lstStyle/>
          <a:p>
            <a:pPr algn="ctr"/>
            <a:r>
              <a:rPr lang="ka-GE" sz="1800" dirty="0">
                <a:solidFill>
                  <a:schemeClr val="bg1"/>
                </a:solidFill>
              </a:rPr>
              <a:t>კონკურენტები</a:t>
            </a:r>
            <a:endParaRPr lang="en-GB" sz="1800" dirty="0">
              <a:solidFill>
                <a:schemeClr val="bg1"/>
              </a:solidFill>
            </a:endParaRPr>
          </a:p>
        </p:txBody>
      </p:sp>
      <p:sp>
        <p:nvSpPr>
          <p:cNvPr id="14" name="Flowchart: Process 13">
            <a:extLst>
              <a:ext uri="{FF2B5EF4-FFF2-40B4-BE49-F238E27FC236}">
                <a16:creationId xmlns:a16="http://schemas.microsoft.com/office/drawing/2014/main" id="{1BB2763F-6B4D-4130-BC01-94131F3D85B2}"/>
              </a:ext>
            </a:extLst>
          </p:cNvPr>
          <p:cNvSpPr/>
          <p:nvPr/>
        </p:nvSpPr>
        <p:spPr>
          <a:xfrm>
            <a:off x="1620983" y="1280160"/>
            <a:ext cx="9177250" cy="4172989"/>
          </a:xfrm>
          <a:prstGeom prst="flowChartProcess">
            <a:avLst/>
          </a:prstGeom>
          <a:solidFill>
            <a:schemeClr val="accent1">
              <a:alpha val="45000"/>
            </a:schemeClr>
          </a:solidFill>
          <a:ln>
            <a:solidFill>
              <a:schemeClr val="accent1">
                <a:lumMod val="60000"/>
                <a:lumOff val="40000"/>
                <a:alpha val="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ka-GE" dirty="0"/>
              <a:t>ბიზნესი მიეკუთვნება სრულყოფილი კონკურენციის სტრუქტურას, მაგრამ იკვეთება მონოპოლისტური ბაზრის ნიშნები. ძირითადი კონკურენტები არიან: სასწავლებლები და კოლეჯები, რომლებიც ანალოგიურ განათლებას სთავაზობენ ახალგაზრდებს, კოდირების სასწავლო ცენტრები, ონლაინ პლატფორმები და აპლიკაციები;</a:t>
            </a:r>
          </a:p>
          <a:p>
            <a:pPr algn="ctr">
              <a:lnSpc>
                <a:spcPct val="150000"/>
              </a:lnSpc>
            </a:pPr>
            <a:r>
              <a:rPr lang="ka-GE" dirty="0"/>
              <a:t>მაგრამ ჩვენი მიზანია, რომ ვიყოთ უკეთესი ვიდრე ჩვენი კონკურენტები, ამისთვის ვგეგმავთ ჩვენ სასწავლო ცენტრს თან დავურთოთ აპლიკაციაც, რაც იქნება სიახლე და სასარგებლო მოსწავლეებისთვის ვინაიდან მათ მიეცემათ საშუალება  ამ აპლიკაციის მეშვეობით ისწავლონ, გაიმეორონ,ივარჯიშონ და გაიღრმავონ თავიანთი ცოდნა პროგრამირებაში, </a:t>
            </a:r>
            <a:endParaRPr lang="en-GB" dirty="0"/>
          </a:p>
        </p:txBody>
      </p:sp>
    </p:spTree>
    <p:extLst>
      <p:ext uri="{BB962C8B-B14F-4D97-AF65-F5344CB8AC3E}">
        <p14:creationId xmlns:p14="http://schemas.microsoft.com/office/powerpoint/2010/main" val="38728771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B9E30D8-803A-48E3-98C2-4721D82BE4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AA5FB48-3B02-4D26-B252-3DC7B854BCAC}"/>
              </a:ext>
            </a:extLst>
          </p:cNvPr>
          <p:cNvSpPr>
            <a:spLocks noGrp="1"/>
          </p:cNvSpPr>
          <p:nvPr>
            <p:ph type="title"/>
          </p:nvPr>
        </p:nvSpPr>
        <p:spPr>
          <a:xfrm>
            <a:off x="409575" y="415636"/>
            <a:ext cx="3834003" cy="349134"/>
          </a:xfrm>
          <a:solidFill>
            <a:srgbClr val="181C22"/>
          </a:solidFill>
          <a:ln>
            <a:solidFill>
              <a:schemeClr val="accent2">
                <a:lumMod val="75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ka-GE" sz="1600" dirty="0">
                <a:solidFill>
                  <a:schemeClr val="bg1"/>
                </a:solidFill>
              </a:rPr>
              <a:t>პროდუქციის მომსახურების აღწერა</a:t>
            </a:r>
            <a:endParaRPr lang="en-GB" sz="1600" dirty="0">
              <a:solidFill>
                <a:schemeClr val="bg1"/>
              </a:solidFill>
            </a:endParaRPr>
          </a:p>
        </p:txBody>
      </p:sp>
      <p:sp>
        <p:nvSpPr>
          <p:cNvPr id="3" name="Content Placeholder 2">
            <a:extLst>
              <a:ext uri="{FF2B5EF4-FFF2-40B4-BE49-F238E27FC236}">
                <a16:creationId xmlns:a16="http://schemas.microsoft.com/office/drawing/2014/main" id="{EB226B28-161D-4E9B-8E30-87F828333A68}"/>
              </a:ext>
            </a:extLst>
          </p:cNvPr>
          <p:cNvSpPr>
            <a:spLocks noGrp="1"/>
          </p:cNvSpPr>
          <p:nvPr>
            <p:ph idx="1"/>
          </p:nvPr>
        </p:nvSpPr>
        <p:spPr>
          <a:xfrm>
            <a:off x="409575" y="864524"/>
            <a:ext cx="11515725" cy="5498494"/>
          </a:xfrm>
          <a:prstGeom prst="rect">
            <a:avLst/>
          </a:prstGeom>
          <a:solidFill>
            <a:schemeClr val="tx1">
              <a:lumMod val="95000"/>
              <a:lumOff val="5000"/>
              <a:alpha val="70000"/>
            </a:schemeClr>
          </a:solidFill>
          <a:ln>
            <a:noFill/>
          </a:ln>
        </p:spPr>
        <p:txBody>
          <a:bodyPr>
            <a:noAutofit/>
          </a:bodyPr>
          <a:lstStyle/>
          <a:p>
            <a:pPr marL="0" indent="0">
              <a:buNone/>
            </a:pPr>
            <a:r>
              <a:rPr lang="ka-GE" b="1" dirty="0">
                <a:solidFill>
                  <a:schemeClr val="bg1"/>
                </a:solidFill>
              </a:rPr>
              <a:t>სამეწარმეო საქმიანობის სფეროებიდან ბიზნესი განეკუთვნება მომსახურების სფეროს.</a:t>
            </a:r>
            <a:endParaRPr lang="en-US" b="1" dirty="0">
              <a:solidFill>
                <a:schemeClr val="bg1"/>
              </a:solidFill>
            </a:endParaRPr>
          </a:p>
          <a:p>
            <a:pPr marL="0" indent="0">
              <a:buNone/>
            </a:pPr>
            <a:r>
              <a:rPr lang="ka-GE" b="1" dirty="0">
                <a:solidFill>
                  <a:schemeClr val="bg1"/>
                </a:solidFill>
              </a:rPr>
              <a:t>პროფესიონალური მენტორები</a:t>
            </a:r>
            <a:r>
              <a:rPr lang="ka-GE" dirty="0">
                <a:solidFill>
                  <a:schemeClr val="bg1"/>
                </a:solidFill>
              </a:rPr>
              <a:t>: </a:t>
            </a:r>
          </a:p>
          <a:p>
            <a:pPr marL="0" indent="0">
              <a:buNone/>
            </a:pPr>
            <a:r>
              <a:rPr lang="ka-GE" dirty="0">
                <a:solidFill>
                  <a:schemeClr val="bg1"/>
                </a:solidFill>
              </a:rPr>
              <a:t> ჩვენი გუნდის წევრები იქნებიან გამოცდილი სპეციალისტები, რომლებიც შესთავაზებენ              ინდივიდუალურ მხარდაჭერას  და რეალურ პროექტებზე მუშაობის გამოცდილებას</a:t>
            </a:r>
          </a:p>
          <a:p>
            <a:pPr algn="r"/>
            <a:endParaRPr lang="ka-GE" dirty="0">
              <a:solidFill>
                <a:schemeClr val="bg1"/>
              </a:solidFill>
            </a:endParaRPr>
          </a:p>
          <a:p>
            <a:pPr marL="0" indent="0" algn="l">
              <a:buNone/>
            </a:pPr>
            <a:r>
              <a:rPr lang="en-GB" sz="2000" b="1" i="0" dirty="0">
                <a:solidFill>
                  <a:schemeClr val="bg1"/>
                </a:solidFill>
                <a:effectLst>
                  <a:outerShdw blurRad="38100" dist="38100" dir="2700000" algn="tl">
                    <a:srgbClr val="000000">
                      <a:alpha val="43137"/>
                    </a:srgbClr>
                  </a:outerShdw>
                </a:effectLst>
                <a:latin typeface="__Inter_d65c78"/>
              </a:rPr>
              <a:t>Code </a:t>
            </a:r>
            <a:r>
              <a:rPr lang="en-US" sz="2000" b="1" i="0" dirty="0">
                <a:solidFill>
                  <a:schemeClr val="bg1"/>
                </a:solidFill>
                <a:effectLst>
                  <a:outerShdw blurRad="38100" dist="38100" dir="2700000" algn="tl">
                    <a:srgbClr val="000000">
                      <a:alpha val="43137"/>
                    </a:srgbClr>
                  </a:outerShdw>
                </a:effectLst>
                <a:latin typeface="__Inter_d65c78"/>
              </a:rPr>
              <a:t>wizards</a:t>
            </a:r>
            <a:r>
              <a:rPr lang="en-GB" sz="2000" b="1" i="0" dirty="0">
                <a:solidFill>
                  <a:schemeClr val="bg1"/>
                </a:solidFill>
                <a:effectLst>
                  <a:outerShdw blurRad="38100" dist="38100" dir="2700000" algn="tl">
                    <a:srgbClr val="000000">
                      <a:alpha val="43137"/>
                    </a:srgbClr>
                  </a:outerShdw>
                </a:effectLst>
                <a:latin typeface="__Inter_d65c78"/>
              </a:rPr>
              <a:t> </a:t>
            </a:r>
            <a:r>
              <a:rPr lang="ka-GE" sz="2000" b="1" i="0" dirty="0">
                <a:solidFill>
                  <a:schemeClr val="bg1"/>
                </a:solidFill>
                <a:effectLst>
                  <a:outerShdw blurRad="38100" dist="38100" dir="2700000" algn="tl">
                    <a:srgbClr val="000000">
                      <a:alpha val="43137"/>
                    </a:srgbClr>
                  </a:outerShdw>
                </a:effectLst>
                <a:latin typeface="__Inter_d65c78"/>
              </a:rPr>
              <a:t>გთავაზობთ შემდეგ კურსებს:</a:t>
            </a:r>
          </a:p>
          <a:p>
            <a:pPr algn="l">
              <a:buFont typeface="Arial" panose="020B0604020202020204" pitchFamily="34" charset="0"/>
              <a:buChar char="•"/>
            </a:pPr>
            <a:r>
              <a:rPr lang="ka-GE" b="1" i="0" dirty="0">
                <a:solidFill>
                  <a:schemeClr val="bg1"/>
                </a:solidFill>
                <a:effectLst/>
                <a:latin typeface="__Inter_d65c78"/>
              </a:rPr>
              <a:t>ვებსაიტების განვითარება:</a:t>
            </a:r>
            <a:r>
              <a:rPr lang="ka-GE" b="0" i="0" dirty="0">
                <a:solidFill>
                  <a:schemeClr val="bg1"/>
                </a:solidFill>
                <a:effectLst/>
                <a:latin typeface="__Inter_d65c78"/>
              </a:rPr>
              <a:t> </a:t>
            </a:r>
            <a:r>
              <a:rPr lang="en-GB" b="0" i="0" dirty="0">
                <a:solidFill>
                  <a:schemeClr val="bg1"/>
                </a:solidFill>
                <a:effectLst/>
                <a:latin typeface="__Inter_d65c78"/>
              </a:rPr>
              <a:t>HTML, CSS, JavaScript, React, </a:t>
            </a:r>
            <a:r>
              <a:rPr lang="ka-GE" b="0" i="0" dirty="0">
                <a:solidFill>
                  <a:schemeClr val="bg1"/>
                </a:solidFill>
                <a:effectLst/>
                <a:latin typeface="__Inter_d65c78"/>
              </a:rPr>
              <a:t>და სხვა ტექნოლოგიები.</a:t>
            </a:r>
          </a:p>
          <a:p>
            <a:pPr algn="l">
              <a:buFont typeface="Arial" panose="020B0604020202020204" pitchFamily="34" charset="0"/>
              <a:buChar char="•"/>
            </a:pPr>
            <a:r>
              <a:rPr lang="ka-GE" b="1" i="0" dirty="0">
                <a:solidFill>
                  <a:schemeClr val="bg1"/>
                </a:solidFill>
                <a:effectLst/>
                <a:latin typeface="__Inter_d65c78"/>
              </a:rPr>
              <a:t>მობილური აპლიკაციების განვითარება:</a:t>
            </a:r>
            <a:r>
              <a:rPr lang="ka-GE" b="0" i="0" dirty="0">
                <a:solidFill>
                  <a:schemeClr val="bg1"/>
                </a:solidFill>
                <a:effectLst/>
                <a:latin typeface="__Inter_d65c78"/>
              </a:rPr>
              <a:t> </a:t>
            </a:r>
            <a:r>
              <a:rPr lang="en-GB" b="0" i="0" dirty="0">
                <a:solidFill>
                  <a:schemeClr val="bg1"/>
                </a:solidFill>
                <a:effectLst/>
                <a:latin typeface="__Inter_d65c78"/>
              </a:rPr>
              <a:t>Android </a:t>
            </a:r>
            <a:r>
              <a:rPr lang="ka-GE" b="0" i="0" dirty="0">
                <a:solidFill>
                  <a:schemeClr val="bg1"/>
                </a:solidFill>
                <a:effectLst/>
                <a:latin typeface="__Inter_d65c78"/>
              </a:rPr>
              <a:t>და </a:t>
            </a:r>
            <a:r>
              <a:rPr lang="en-GB" b="0" i="0" dirty="0">
                <a:solidFill>
                  <a:schemeClr val="bg1"/>
                </a:solidFill>
                <a:effectLst/>
                <a:latin typeface="__Inter_d65c78"/>
              </a:rPr>
              <a:t>iOS </a:t>
            </a:r>
            <a:r>
              <a:rPr lang="ka-GE" b="0" i="0" dirty="0">
                <a:solidFill>
                  <a:schemeClr val="bg1"/>
                </a:solidFill>
                <a:effectLst/>
                <a:latin typeface="__Inter_d65c78"/>
              </a:rPr>
              <a:t>აპლიკაციების შექმნა.</a:t>
            </a:r>
          </a:p>
          <a:p>
            <a:pPr algn="l">
              <a:buFont typeface="Arial" panose="020B0604020202020204" pitchFamily="34" charset="0"/>
              <a:buChar char="•"/>
            </a:pPr>
            <a:r>
              <a:rPr lang="ka-GE" b="1" i="0" dirty="0">
                <a:solidFill>
                  <a:schemeClr val="bg1"/>
                </a:solidFill>
                <a:effectLst/>
                <a:latin typeface="__Inter_d65c78"/>
              </a:rPr>
              <a:t>მონაცემთა მეცნიერება:</a:t>
            </a:r>
            <a:r>
              <a:rPr lang="ka-GE" b="0" i="0" dirty="0">
                <a:solidFill>
                  <a:schemeClr val="bg1"/>
                </a:solidFill>
                <a:effectLst/>
                <a:latin typeface="__Inter_d65c78"/>
              </a:rPr>
              <a:t> მონაცემთა ანალიზი, მანქანური სწავლა და ხელოვნური ინტელექტი.</a:t>
            </a:r>
          </a:p>
          <a:p>
            <a:pPr algn="l">
              <a:buFont typeface="Arial" panose="020B0604020202020204" pitchFamily="34" charset="0"/>
              <a:buChar char="•"/>
            </a:pPr>
            <a:r>
              <a:rPr lang="ka-GE" b="1" i="0" dirty="0">
                <a:solidFill>
                  <a:schemeClr val="bg1"/>
                </a:solidFill>
                <a:effectLst/>
                <a:latin typeface="__Inter_d65c78"/>
              </a:rPr>
              <a:t>საბაზისო პროგრამირება:</a:t>
            </a:r>
            <a:r>
              <a:rPr lang="ka-GE" b="0" i="0" dirty="0">
                <a:solidFill>
                  <a:schemeClr val="bg1"/>
                </a:solidFill>
                <a:effectLst/>
                <a:latin typeface="__Inter_d65c78"/>
              </a:rPr>
              <a:t> </a:t>
            </a:r>
            <a:r>
              <a:rPr lang="en-GB" b="0" i="0" dirty="0">
                <a:solidFill>
                  <a:schemeClr val="bg1"/>
                </a:solidFill>
                <a:effectLst/>
                <a:latin typeface="__Inter_d65c78"/>
              </a:rPr>
              <a:t>Python, Java, C++, </a:t>
            </a:r>
            <a:r>
              <a:rPr lang="ka-GE" b="0" i="0" dirty="0">
                <a:solidFill>
                  <a:schemeClr val="bg1"/>
                </a:solidFill>
                <a:effectLst/>
                <a:latin typeface="__Inter_d65c78"/>
              </a:rPr>
              <a:t>და სხვა პროგრამირების ენები.</a:t>
            </a:r>
          </a:p>
          <a:p>
            <a:pPr algn="l">
              <a:buFont typeface="Arial" panose="020B0604020202020204" pitchFamily="34" charset="0"/>
              <a:buChar char="•"/>
            </a:pPr>
            <a:r>
              <a:rPr lang="ka-GE" b="1" i="0" dirty="0">
                <a:solidFill>
                  <a:schemeClr val="bg1"/>
                </a:solidFill>
                <a:effectLst/>
                <a:latin typeface="__Inter_d65c78"/>
              </a:rPr>
              <a:t>პრაქტიკული პროექტები:</a:t>
            </a:r>
            <a:r>
              <a:rPr lang="ka-GE" b="0" i="0" dirty="0">
                <a:solidFill>
                  <a:schemeClr val="bg1"/>
                </a:solidFill>
                <a:effectLst/>
                <a:latin typeface="__Inter_d65c78"/>
              </a:rPr>
              <a:t> სტუდენტებს მიეცემათ შესაძლებლობა, იმუშაონ რეალურ პროექტებზე, რაც მათ გამოცდილებას და უნარების განვითარებას შეუწყობს ხელს.</a:t>
            </a:r>
          </a:p>
        </p:txBody>
      </p:sp>
    </p:spTree>
    <p:extLst>
      <p:ext uri="{BB962C8B-B14F-4D97-AF65-F5344CB8AC3E}">
        <p14:creationId xmlns:p14="http://schemas.microsoft.com/office/powerpoint/2010/main" val="14256243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alphaModFix amt="0"/>
            <a:extLst>
              <a:ext uri="{BEBA8EAE-BF5A-486C-A8C5-ECC9F3942E4B}">
                <a14:imgProps xmlns:a14="http://schemas.microsoft.com/office/drawing/2010/main">
                  <a14:imgLayer r:embed="rId3">
                    <a14:imgEffect>
                      <a14:saturation sat="149000"/>
                    </a14:imgEffect>
                    <a14:imgEffect>
                      <a14:brightnessContrast bright="4000" contrast="11000"/>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34D79B9-2562-4D7C-AC67-07DE92124E2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AA5FB48-3B02-4D26-B252-3DC7B854BCAC}"/>
              </a:ext>
            </a:extLst>
          </p:cNvPr>
          <p:cNvSpPr>
            <a:spLocks noGrp="1"/>
          </p:cNvSpPr>
          <p:nvPr>
            <p:ph type="title"/>
          </p:nvPr>
        </p:nvSpPr>
        <p:spPr>
          <a:xfrm>
            <a:off x="142240" y="142240"/>
            <a:ext cx="2233310" cy="428625"/>
          </a:xfrm>
          <a:solidFill>
            <a:schemeClr val="tx1">
              <a:lumMod val="85000"/>
              <a:lumOff val="15000"/>
            </a:schemeClr>
          </a:solidFill>
          <a:ln>
            <a:solidFill>
              <a:schemeClr val="tx2">
                <a:lumMod val="60000"/>
                <a:lumOff val="40000"/>
              </a:schemeClr>
            </a:solidFill>
          </a:ln>
          <a:effectLst>
            <a:innerShdw blurRad="114300">
              <a:prstClr val="black"/>
            </a:innerShdw>
          </a:effectLst>
        </p:spPr>
        <p:style>
          <a:lnRef idx="1">
            <a:schemeClr val="accent3"/>
          </a:lnRef>
          <a:fillRef idx="2">
            <a:schemeClr val="accent3"/>
          </a:fillRef>
          <a:effectRef idx="1">
            <a:schemeClr val="accent3"/>
          </a:effectRef>
          <a:fontRef idx="minor">
            <a:schemeClr val="dk1"/>
          </a:fontRef>
        </p:style>
        <p:txBody>
          <a:bodyPr anchor="ctr">
            <a:noAutofit/>
          </a:bodyPr>
          <a:lstStyle/>
          <a:p>
            <a:pPr algn="ctr"/>
            <a:r>
              <a:rPr lang="ka-GE" sz="1600" dirty="0">
                <a:solidFill>
                  <a:schemeClr val="bg1"/>
                </a:solidFill>
              </a:rPr>
              <a:t>წარმოების გეგმა</a:t>
            </a:r>
            <a:endParaRPr lang="en-GB" sz="1600" dirty="0">
              <a:solidFill>
                <a:schemeClr val="bg1"/>
              </a:solidFill>
            </a:endParaRPr>
          </a:p>
        </p:txBody>
      </p:sp>
      <p:sp>
        <p:nvSpPr>
          <p:cNvPr id="8" name="Flowchart: Process 7">
            <a:extLst>
              <a:ext uri="{FF2B5EF4-FFF2-40B4-BE49-F238E27FC236}">
                <a16:creationId xmlns:a16="http://schemas.microsoft.com/office/drawing/2014/main" id="{2DFA0C00-4345-425F-AE64-03ADC69D95CD}"/>
              </a:ext>
            </a:extLst>
          </p:cNvPr>
          <p:cNvSpPr/>
          <p:nvPr/>
        </p:nvSpPr>
        <p:spPr>
          <a:xfrm>
            <a:off x="1325397" y="1479666"/>
            <a:ext cx="9162271" cy="4064923"/>
          </a:xfrm>
          <a:prstGeom prst="flowChartProcess">
            <a:avLst/>
          </a:prstGeom>
          <a:solidFill>
            <a:schemeClr val="tx1">
              <a:lumMod val="75000"/>
              <a:lumOff val="25000"/>
              <a:alpha val="90000"/>
            </a:schemeClr>
          </a:solidFill>
          <a:ln>
            <a:solidFill>
              <a:schemeClr val="accent2">
                <a:lumMod val="75000"/>
                <a:alpha val="78000"/>
              </a:schemeClr>
            </a:solid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ka-GE" sz="2000" dirty="0">
                <a:solidFill>
                  <a:schemeClr val="bg1"/>
                </a:solidFill>
                <a:effectLst>
                  <a:outerShdw blurRad="38100" dist="38100" dir="2700000" algn="tl">
                    <a:srgbClr val="000000">
                      <a:alpha val="43137"/>
                    </a:srgbClr>
                  </a:outerShdw>
                </a:effectLst>
              </a:rPr>
              <a:t>ბიზნესის მთავარ მიზანს შეადგენს შემოიკრიბოს გარშემო ისეთი მაღალ კვალიფიციური კადრები, რომელებიც შექმნიან ისეთი უმაღლესი ხარისხის პროდუქტს, რომ კურსდამთავრებულებს მაშინვე შეეძლებათ დაიწყონ მუშაობა და იქნება ამ კადრებზე მაღალი მოთხოვნა . ამისთვის პირველრიგში საჭიროა მაღალ კვალიფიციური კადრების მოზიდვა და ბაზრის ცვალებადი გარემოს მოთხოვნებთან შესაბამისი ცოდნისა და სწავლებს მეთოდის უზრუნველყოფა</a:t>
            </a:r>
            <a:endParaRPr lang="en-GB" sz="2000"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0085239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D254E24-AE9F-4F1B-BA91-539A786EDE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AA5FB48-3B02-4D26-B252-3DC7B854BCAC}"/>
              </a:ext>
            </a:extLst>
          </p:cNvPr>
          <p:cNvSpPr>
            <a:spLocks noGrp="1"/>
          </p:cNvSpPr>
          <p:nvPr>
            <p:ph type="title"/>
          </p:nvPr>
        </p:nvSpPr>
        <p:spPr>
          <a:xfrm>
            <a:off x="104777" y="85725"/>
            <a:ext cx="3055112" cy="428625"/>
          </a:xfrm>
          <a:solidFill>
            <a:schemeClr val="bg2"/>
          </a:solidFill>
          <a:ln>
            <a:solidFill>
              <a:schemeClr val="tx1">
                <a:lumMod val="95000"/>
                <a:lumOff val="5000"/>
              </a:schemeClr>
            </a:solidFill>
          </a:ln>
        </p:spPr>
        <p:style>
          <a:lnRef idx="1">
            <a:schemeClr val="accent3"/>
          </a:lnRef>
          <a:fillRef idx="2">
            <a:schemeClr val="accent3"/>
          </a:fillRef>
          <a:effectRef idx="1">
            <a:schemeClr val="accent3"/>
          </a:effectRef>
          <a:fontRef idx="minor">
            <a:schemeClr val="dk1"/>
          </a:fontRef>
        </p:style>
        <p:txBody>
          <a:bodyPr anchor="ctr">
            <a:noAutofit/>
          </a:bodyPr>
          <a:lstStyle/>
          <a:p>
            <a:pPr algn="ctr"/>
            <a:r>
              <a:rPr lang="ka-GE" sz="1600" dirty="0"/>
              <a:t>მარკეტინგული სტრატეგია</a:t>
            </a:r>
            <a:endParaRPr lang="en-GB" sz="1600" dirty="0"/>
          </a:p>
        </p:txBody>
      </p:sp>
      <p:sp>
        <p:nvSpPr>
          <p:cNvPr id="10" name="Flowchart: Process 9">
            <a:extLst>
              <a:ext uri="{FF2B5EF4-FFF2-40B4-BE49-F238E27FC236}">
                <a16:creationId xmlns:a16="http://schemas.microsoft.com/office/drawing/2014/main" id="{5BA92CF0-B86B-455B-8CC0-FE2EE3563C6C}"/>
              </a:ext>
            </a:extLst>
          </p:cNvPr>
          <p:cNvSpPr/>
          <p:nvPr/>
        </p:nvSpPr>
        <p:spPr>
          <a:xfrm>
            <a:off x="728012" y="957522"/>
            <a:ext cx="9754335" cy="5391712"/>
          </a:xfrm>
          <a:prstGeom prst="flowChartProcess">
            <a:avLst/>
          </a:prstGeom>
          <a:solidFill>
            <a:schemeClr val="bg2">
              <a:lumMod val="90000"/>
              <a:alpha val="4000"/>
            </a:schemeClr>
          </a:solidFill>
          <a:effectLst>
            <a:glow rad="228600">
              <a:schemeClr val="accent1">
                <a:satMod val="175000"/>
                <a:alpha val="40000"/>
              </a:schemeClr>
            </a:glow>
          </a:effectLst>
          <a:scene3d>
            <a:camera prst="orthographicFront"/>
            <a:lightRig rig="threePt" dir="t"/>
          </a:scene3d>
          <a:sp3d>
            <a:bevelT prst="relaxedInse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lnSpc>
                <a:spcPct val="150000"/>
              </a:lnSpc>
            </a:pPr>
            <a:r>
              <a:rPr lang="ka-GE" i="1" dirty="0">
                <a:solidFill>
                  <a:schemeClr val="tx1">
                    <a:lumMod val="95000"/>
                    <a:lumOff val="5000"/>
                  </a:schemeClr>
                </a:solidFill>
                <a:latin typeface="__Inter_d65c78"/>
              </a:rPr>
              <a:t>იქიდან გამომდინარე, რომ  მარკეტინგი არ არის მხოლოდ რეკლამა, არამედ ისეთი საშუალება, რომლითაც ვიგებთ მომხმარებელთა საჭიროებებს, სურვილებს, მისწრაფებებს და რომელთა ცოდნის გარეშეც შეუძლებელია ნებისმიერი ბიზნესის არსებობა და წარმატება ვიქრობთ გამოვიყენოთ შემდეგი აქტიური მარკეტინგული პროგრამები</a:t>
            </a:r>
            <a:r>
              <a:rPr lang="ka-GE" b="1" i="1" dirty="0">
                <a:solidFill>
                  <a:schemeClr val="tx1">
                    <a:lumMod val="95000"/>
                    <a:lumOff val="5000"/>
                  </a:schemeClr>
                </a:solidFill>
                <a:latin typeface="__Inter_d65c78"/>
              </a:rPr>
              <a:t>:</a:t>
            </a:r>
          </a:p>
          <a:p>
            <a:pPr algn="l">
              <a:lnSpc>
                <a:spcPct val="150000"/>
              </a:lnSpc>
              <a:buFont typeface="+mj-lt"/>
              <a:buAutoNum type="arabicPeriod"/>
            </a:pPr>
            <a:r>
              <a:rPr lang="ka-GE" sz="1800" i="0" dirty="0">
                <a:solidFill>
                  <a:schemeClr val="tx1">
                    <a:lumMod val="95000"/>
                    <a:lumOff val="5000"/>
                  </a:schemeClr>
                </a:solidFill>
                <a:effectLst>
                  <a:outerShdw blurRad="38100" dist="38100" dir="2700000" algn="tl">
                    <a:srgbClr val="000000">
                      <a:alpha val="43137"/>
                    </a:srgbClr>
                  </a:outerShdw>
                </a:effectLst>
                <a:latin typeface="__Inter_d65c78"/>
              </a:rPr>
              <a:t>სოციალური მედია მარკეტინგი</a:t>
            </a:r>
          </a:p>
          <a:p>
            <a:pPr algn="l">
              <a:lnSpc>
                <a:spcPct val="150000"/>
              </a:lnSpc>
              <a:buFont typeface="+mj-lt"/>
              <a:buAutoNum type="arabicPeriod"/>
            </a:pPr>
            <a:r>
              <a:rPr lang="ka-GE" sz="1800" i="0" dirty="0">
                <a:solidFill>
                  <a:schemeClr val="tx1">
                    <a:lumMod val="95000"/>
                    <a:lumOff val="5000"/>
                  </a:schemeClr>
                </a:solidFill>
                <a:effectLst>
                  <a:outerShdw blurRad="38100" dist="38100" dir="2700000" algn="tl">
                    <a:srgbClr val="000000">
                      <a:alpha val="43137"/>
                    </a:srgbClr>
                  </a:outerShdw>
                </a:effectLst>
                <a:latin typeface="__Inter_d65c78"/>
              </a:rPr>
              <a:t>ბლოგინგი და კონტენტ მარკეტინგი</a:t>
            </a:r>
          </a:p>
          <a:p>
            <a:pPr algn="l">
              <a:lnSpc>
                <a:spcPct val="150000"/>
              </a:lnSpc>
              <a:buFont typeface="+mj-lt"/>
              <a:buAutoNum type="arabicPeriod"/>
            </a:pPr>
            <a:r>
              <a:rPr lang="ka-GE" sz="1800" i="0" dirty="0">
                <a:solidFill>
                  <a:schemeClr val="tx1">
                    <a:lumMod val="95000"/>
                    <a:lumOff val="5000"/>
                  </a:schemeClr>
                </a:solidFill>
                <a:effectLst>
                  <a:outerShdw blurRad="38100" dist="38100" dir="2700000" algn="tl">
                    <a:srgbClr val="000000">
                      <a:alpha val="43137"/>
                    </a:srgbClr>
                  </a:outerShdw>
                </a:effectLst>
                <a:latin typeface="__Inter_d65c78"/>
              </a:rPr>
              <a:t>პარტნიორობა და თანამშრომლობა</a:t>
            </a:r>
          </a:p>
          <a:p>
            <a:pPr algn="l">
              <a:lnSpc>
                <a:spcPct val="150000"/>
              </a:lnSpc>
              <a:buFont typeface="+mj-lt"/>
              <a:buAutoNum type="arabicPeriod"/>
            </a:pPr>
            <a:r>
              <a:rPr lang="ka-GE" sz="1800" i="0" dirty="0">
                <a:solidFill>
                  <a:schemeClr val="tx1">
                    <a:lumMod val="95000"/>
                    <a:lumOff val="5000"/>
                  </a:schemeClr>
                </a:solidFill>
                <a:effectLst>
                  <a:outerShdw blurRad="38100" dist="38100" dir="2700000" algn="tl">
                    <a:srgbClr val="000000">
                      <a:alpha val="43137"/>
                    </a:srgbClr>
                  </a:outerShdw>
                </a:effectLst>
                <a:latin typeface="__Inter_d65c78"/>
              </a:rPr>
              <a:t>ონლაინ რეკლამირება</a:t>
            </a:r>
          </a:p>
          <a:p>
            <a:pPr algn="l">
              <a:lnSpc>
                <a:spcPct val="150000"/>
              </a:lnSpc>
              <a:buFont typeface="+mj-lt"/>
              <a:buAutoNum type="arabicPeriod"/>
            </a:pPr>
            <a:r>
              <a:rPr lang="ka-GE" sz="1800" i="0" dirty="0">
                <a:solidFill>
                  <a:schemeClr val="tx1">
                    <a:lumMod val="95000"/>
                    <a:lumOff val="5000"/>
                  </a:schemeClr>
                </a:solidFill>
                <a:effectLst>
                  <a:outerShdw blurRad="38100" dist="38100" dir="2700000" algn="tl">
                    <a:srgbClr val="000000">
                      <a:alpha val="43137"/>
                    </a:srgbClr>
                  </a:outerShdw>
                </a:effectLst>
                <a:latin typeface="__Inter_d65c78"/>
              </a:rPr>
              <a:t>კონკურსები და პრიზები</a:t>
            </a:r>
          </a:p>
          <a:p>
            <a:pPr algn="l">
              <a:lnSpc>
                <a:spcPct val="150000"/>
              </a:lnSpc>
              <a:buFont typeface="+mj-lt"/>
              <a:buAutoNum type="arabicPeriod"/>
            </a:pPr>
            <a:r>
              <a:rPr lang="en-GB" sz="1800" i="0" dirty="0">
                <a:solidFill>
                  <a:schemeClr val="tx1">
                    <a:lumMod val="95000"/>
                    <a:lumOff val="5000"/>
                  </a:schemeClr>
                </a:solidFill>
                <a:effectLst>
                  <a:outerShdw blurRad="38100" dist="38100" dir="2700000" algn="tl">
                    <a:srgbClr val="000000">
                      <a:alpha val="43137"/>
                    </a:srgbClr>
                  </a:outerShdw>
                </a:effectLst>
                <a:latin typeface="__Inter_d65c78"/>
              </a:rPr>
              <a:t>SEO (</a:t>
            </a:r>
            <a:r>
              <a:rPr lang="ka-GE" sz="1800" i="0" dirty="0">
                <a:solidFill>
                  <a:schemeClr val="tx1">
                    <a:lumMod val="95000"/>
                    <a:lumOff val="5000"/>
                  </a:schemeClr>
                </a:solidFill>
                <a:effectLst>
                  <a:outerShdw blurRad="38100" dist="38100" dir="2700000" algn="tl">
                    <a:srgbClr val="000000">
                      <a:alpha val="43137"/>
                    </a:srgbClr>
                  </a:outerShdw>
                </a:effectLst>
                <a:latin typeface="__Inter_d65c78"/>
              </a:rPr>
              <a:t>საძიებო სისტემების ოპტიმიზაცია</a:t>
            </a:r>
            <a:r>
              <a:rPr lang="ka-GE" i="0" dirty="0">
                <a:solidFill>
                  <a:schemeClr val="tx1">
                    <a:lumMod val="95000"/>
                    <a:lumOff val="5000"/>
                  </a:schemeClr>
                </a:solidFill>
                <a:effectLst>
                  <a:outerShdw blurRad="38100" dist="38100" dir="2700000" algn="tl">
                    <a:srgbClr val="000000">
                      <a:alpha val="43137"/>
                    </a:srgbClr>
                  </a:outerShdw>
                </a:effectLst>
                <a:latin typeface="__Inter_d65c78"/>
              </a:rPr>
              <a:t>)</a:t>
            </a:r>
          </a:p>
          <a:p>
            <a:pPr algn="l">
              <a:lnSpc>
                <a:spcPct val="150000"/>
              </a:lnSpc>
            </a:pPr>
            <a:r>
              <a:rPr lang="ka-GE" i="1" dirty="0">
                <a:solidFill>
                  <a:schemeClr val="tx1">
                    <a:lumMod val="95000"/>
                    <a:lumOff val="5000"/>
                  </a:schemeClr>
                </a:solidFill>
                <a:latin typeface="__Inter_d65c78"/>
              </a:rPr>
              <a:t>გვინდა შევქმნათ ისეთი ღიებულებები როგორიცაა: ინოვაციურობა, კლიენტზე ორიენტირებულობა, პროფესიონალიზმი და რაც  შეიძლება სწრაფად გავაცნოთ ისინი ჩვენს მომხმარებლებს.</a:t>
            </a:r>
          </a:p>
        </p:txBody>
      </p:sp>
    </p:spTree>
    <p:extLst>
      <p:ext uri="{BB962C8B-B14F-4D97-AF65-F5344CB8AC3E}">
        <p14:creationId xmlns:p14="http://schemas.microsoft.com/office/powerpoint/2010/main" val="24596150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D254E24-AE9F-4F1B-BA91-539A786EDE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2880"/>
            <a:ext cx="12192000" cy="6858000"/>
          </a:xfrm>
          <a:prstGeom prst="rect">
            <a:avLst/>
          </a:prstGeom>
          <a:solidFill>
            <a:schemeClr val="accent1">
              <a:alpha val="17000"/>
            </a:schemeClr>
          </a:solidFill>
        </p:spPr>
      </p:pic>
      <p:sp>
        <p:nvSpPr>
          <p:cNvPr id="2" name="Title 1">
            <a:extLst>
              <a:ext uri="{FF2B5EF4-FFF2-40B4-BE49-F238E27FC236}">
                <a16:creationId xmlns:a16="http://schemas.microsoft.com/office/drawing/2014/main" id="{2AA5FB48-3B02-4D26-B252-3DC7B854BCAC}"/>
              </a:ext>
            </a:extLst>
          </p:cNvPr>
          <p:cNvSpPr>
            <a:spLocks noGrp="1"/>
          </p:cNvSpPr>
          <p:nvPr>
            <p:ph type="title"/>
          </p:nvPr>
        </p:nvSpPr>
        <p:spPr>
          <a:xfrm>
            <a:off x="104777" y="85725"/>
            <a:ext cx="3055112" cy="428625"/>
          </a:xfrm>
          <a:gradFill>
            <a:gsLst>
              <a:gs pos="0">
                <a:srgbClr val="353537">
                  <a:alpha val="32000"/>
                </a:srgbClr>
              </a:gs>
              <a:gs pos="100000">
                <a:schemeClr val="accent1">
                  <a:lumMod val="45000"/>
                  <a:lumOff val="55000"/>
                </a:schemeClr>
              </a:gs>
              <a:gs pos="0">
                <a:schemeClr val="accent1">
                  <a:alpha val="25000"/>
                  <a:lumMod val="0"/>
                </a:schemeClr>
              </a:gs>
              <a:gs pos="0">
                <a:schemeClr val="accent1">
                  <a:lumMod val="0"/>
                  <a:lumOff val="100000"/>
                  <a:alpha val="8000"/>
                </a:schemeClr>
              </a:gs>
            </a:gsLst>
            <a:path path="circle">
              <a:fillToRect l="100000" t="100000"/>
            </a:path>
          </a:gradFill>
          <a:ln>
            <a:solidFill>
              <a:srgbClr val="000000"/>
            </a:solidFill>
          </a:ln>
          <a:effectLst>
            <a:glow rad="228600">
              <a:schemeClr val="accent1">
                <a:satMod val="175000"/>
                <a:alpha val="40000"/>
              </a:schemeClr>
            </a:glow>
          </a:effectLst>
        </p:spPr>
        <p:style>
          <a:lnRef idx="1">
            <a:schemeClr val="accent3"/>
          </a:lnRef>
          <a:fillRef idx="2">
            <a:schemeClr val="accent3"/>
          </a:fillRef>
          <a:effectRef idx="1">
            <a:schemeClr val="accent3"/>
          </a:effectRef>
          <a:fontRef idx="minor">
            <a:schemeClr val="dk1"/>
          </a:fontRef>
        </p:style>
        <p:txBody>
          <a:bodyPr anchor="ctr">
            <a:noAutofit/>
          </a:bodyPr>
          <a:lstStyle/>
          <a:p>
            <a:pPr algn="ctr"/>
            <a:r>
              <a:rPr lang="ka-GE" sz="1600" dirty="0"/>
              <a:t>მენეჯმენტი და პერსონალი</a:t>
            </a:r>
            <a:endParaRPr lang="en-GB" sz="1600" dirty="0"/>
          </a:p>
        </p:txBody>
      </p:sp>
      <p:sp>
        <p:nvSpPr>
          <p:cNvPr id="26" name="Flowchart: Process 25">
            <a:extLst>
              <a:ext uri="{FF2B5EF4-FFF2-40B4-BE49-F238E27FC236}">
                <a16:creationId xmlns:a16="http://schemas.microsoft.com/office/drawing/2014/main" id="{6A15A6A2-5116-4DA7-B49B-3212AEEF6338}"/>
              </a:ext>
            </a:extLst>
          </p:cNvPr>
          <p:cNvSpPr/>
          <p:nvPr/>
        </p:nvSpPr>
        <p:spPr>
          <a:xfrm>
            <a:off x="906087" y="1280160"/>
            <a:ext cx="9850581" cy="4621876"/>
          </a:xfrm>
          <a:prstGeom prst="flowChartProcess">
            <a:avLst/>
          </a:prstGeom>
          <a:solidFill>
            <a:schemeClr val="accent1">
              <a:alpha val="55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ka-GE" sz="2000" dirty="0">
                <a:solidFill>
                  <a:schemeClr val="tx1">
                    <a:lumMod val="95000"/>
                    <a:lumOff val="5000"/>
                  </a:schemeClr>
                </a:solidFill>
              </a:rPr>
              <a:t>მიზანია შევქმნათ ბიზნესის დიზაინი,</a:t>
            </a:r>
            <a:r>
              <a:rPr lang="en-GB" sz="2000" dirty="0">
                <a:solidFill>
                  <a:schemeClr val="tx1">
                    <a:lumMod val="95000"/>
                    <a:lumOff val="5000"/>
                  </a:schemeClr>
                </a:solidFill>
              </a:rPr>
              <a:t> </a:t>
            </a:r>
            <a:r>
              <a:rPr lang="ka-GE" sz="2000" dirty="0">
                <a:solidFill>
                  <a:schemeClr val="tx1">
                    <a:lumMod val="95000"/>
                    <a:lumOff val="5000"/>
                  </a:schemeClr>
                </a:solidFill>
              </a:rPr>
              <a:t>სადაც არ იქნება იერარქიული წყობა და ერთმანეთზე დაქვემდებარებულები არ იქნებიან მომუშავეები. შეიქმნება ჯგუფები რომელებიც იერარქიულად ერთ დონეზე იქნებიან და უზრუნველყოფენ ჯგუფის მიზნის მიღწევას, ჯგუფის მიზნები კი ის შუალედური მიზნები იქნება, რომლებიც საბოლო მიზნის- ხარისხიანი სწავლების უზრუნველყოფის განმაპირობებელი გახდება, ყოველივე ეს კი ხელსშეუწყობს ინფორმაციის სწრაფ გაცვლას ორგანიზაციის  მოქნილობას ინოვაციურობას და პრობლემის ადრეულ ეტაპზევე აღმოფხვრას. </a:t>
            </a:r>
            <a:endParaRPr lang="en-GB" sz="2000" dirty="0">
              <a:solidFill>
                <a:schemeClr val="tx1">
                  <a:lumMod val="95000"/>
                  <a:lumOff val="5000"/>
                </a:schemeClr>
              </a:solidFill>
            </a:endParaRPr>
          </a:p>
        </p:txBody>
      </p:sp>
    </p:spTree>
    <p:extLst>
      <p:ext uri="{BB962C8B-B14F-4D97-AF65-F5344CB8AC3E}">
        <p14:creationId xmlns:p14="http://schemas.microsoft.com/office/powerpoint/2010/main" val="1535218155"/>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TM03457515[[fn=View]]</Template>
  <TotalTime>17468</TotalTime>
  <Words>1165</Words>
  <Application>Microsoft Office PowerPoint</Application>
  <PresentationFormat>Widescreen</PresentationFormat>
  <Paragraphs>162</Paragraphs>
  <Slides>14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__Inter_d65c78</vt:lpstr>
      <vt:lpstr>Arial</vt:lpstr>
      <vt:lpstr>Calibri</vt:lpstr>
      <vt:lpstr>Century Schoolbook</vt:lpstr>
      <vt:lpstr>Sylfaen</vt:lpstr>
      <vt:lpstr>Wingdings</vt:lpstr>
      <vt:lpstr>Wingdings 2</vt:lpstr>
      <vt:lpstr>View</vt:lpstr>
      <vt:lpstr>PowerPoint Presentation</vt:lpstr>
      <vt:lpstr>რეზიუმე</vt:lpstr>
      <vt:lpstr>კომპანიის აღწერა</vt:lpstr>
      <vt:lpstr>ბაზრის ანალიზი</vt:lpstr>
      <vt:lpstr>კონკურენტები</vt:lpstr>
      <vt:lpstr>პროდუქციის მომსახურების აღწერა</vt:lpstr>
      <vt:lpstr>წარმოების გეგმა</vt:lpstr>
      <vt:lpstr>მარკეტინგული სტრატეგია</vt:lpstr>
      <vt:lpstr>მენეჯმენტი და პერსონალი</vt:lpstr>
      <vt:lpstr>SWOT ანალიზი</vt:lpstr>
      <vt:lpstr>ფინანსური  გეგმა</vt:lpstr>
      <vt:lpstr>ფინანსური გეგმა</vt:lpstr>
      <vt:lpstr>მოგება /ზარალი</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ბიზნეს გეგმა</dc:title>
  <dc:creator>Nona Pareulidze</dc:creator>
  <cp:lastModifiedBy>Nona Pareulidze</cp:lastModifiedBy>
  <cp:revision>90</cp:revision>
  <dcterms:created xsi:type="dcterms:W3CDTF">2025-01-05T06:34:09Z</dcterms:created>
  <dcterms:modified xsi:type="dcterms:W3CDTF">2025-02-21T05:01:12Z</dcterms:modified>
</cp:coreProperties>
</file>